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329" r:id="rId3"/>
    <p:sldId id="283" r:id="rId4"/>
    <p:sldId id="330" r:id="rId5"/>
    <p:sldId id="313" r:id="rId6"/>
    <p:sldId id="302" r:id="rId7"/>
    <p:sldId id="303" r:id="rId8"/>
    <p:sldId id="320" r:id="rId9"/>
    <p:sldId id="323" r:id="rId10"/>
    <p:sldId id="324" r:id="rId11"/>
    <p:sldId id="322" r:id="rId12"/>
    <p:sldId id="325" r:id="rId13"/>
    <p:sldId id="327" r:id="rId14"/>
    <p:sldId id="328" r:id="rId15"/>
    <p:sldId id="310" r:id="rId16"/>
    <p:sldId id="331" r:id="rId17"/>
    <p:sldId id="293" r:id="rId1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1" autoAdjust="0"/>
    <p:restoredTop sz="94660"/>
  </p:normalViewPr>
  <p:slideViewPr>
    <p:cSldViewPr snapToGrid="0">
      <p:cViewPr varScale="1">
        <p:scale>
          <a:sx n="72" d="100"/>
          <a:sy n="72" d="100"/>
        </p:scale>
        <p:origin x="72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D1219-8323-4E8D-8B6B-4630C7132649}" type="datetimeFigureOut">
              <a:rPr lang="en-US" smtClean="0"/>
              <a:t>9/14/2025</a:t>
            </a:fld>
            <a:endParaRPr lang="en-US"/>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EED0C-5D5F-4D3C-9781-A6C10CEE7DE6}" type="slidenum">
              <a:rPr lang="en-US" smtClean="0"/>
              <a:t>‹#›</a:t>
            </a:fld>
            <a:endParaRPr lang="en-US"/>
          </a:p>
        </p:txBody>
      </p:sp>
    </p:spTree>
    <p:extLst>
      <p:ext uri="{BB962C8B-B14F-4D97-AF65-F5344CB8AC3E}">
        <p14:creationId xmlns:p14="http://schemas.microsoft.com/office/powerpoint/2010/main" val="3397146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099B4039-1262-4FDA-A3B4-E9C8E32AD25A}" type="slidenum">
              <a:rPr lang="tr-TR" smtClean="0"/>
              <a:t>3</a:t>
            </a:fld>
            <a:endParaRPr lang="tr-TR"/>
          </a:p>
        </p:txBody>
      </p:sp>
    </p:spTree>
    <p:extLst>
      <p:ext uri="{BB962C8B-B14F-4D97-AF65-F5344CB8AC3E}">
        <p14:creationId xmlns:p14="http://schemas.microsoft.com/office/powerpoint/2010/main" val="198189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841B21AB-62AD-4493-8E29-8E44DEA53071}" type="datetimeFigureOut">
              <a:rPr lang="tr-TR" smtClean="0"/>
              <a:t>14.09.2025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BC6F52BF-DD00-4D3E-AC21-F4E642FF9F5B}" type="slidenum">
              <a:rPr lang="tr-TR" smtClean="0"/>
              <a:t>‹#›</a:t>
            </a:fld>
            <a:endParaRPr lang="tr-TR"/>
          </a:p>
        </p:txBody>
      </p:sp>
    </p:spTree>
    <p:extLst>
      <p:ext uri="{BB962C8B-B14F-4D97-AF65-F5344CB8AC3E}">
        <p14:creationId xmlns:p14="http://schemas.microsoft.com/office/powerpoint/2010/main" val="941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841B21AB-62AD-4493-8E29-8E44DEA53071}" type="datetimeFigureOut">
              <a:rPr lang="tr-TR" smtClean="0"/>
              <a:t>14.09.2025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BC6F52BF-DD00-4D3E-AC21-F4E642FF9F5B}" type="slidenum">
              <a:rPr lang="tr-TR" smtClean="0"/>
              <a:t>‹#›</a:t>
            </a:fld>
            <a:endParaRPr lang="tr-TR"/>
          </a:p>
        </p:txBody>
      </p:sp>
    </p:spTree>
    <p:extLst>
      <p:ext uri="{BB962C8B-B14F-4D97-AF65-F5344CB8AC3E}">
        <p14:creationId xmlns:p14="http://schemas.microsoft.com/office/powerpoint/2010/main" val="1417486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841B21AB-62AD-4493-8E29-8E44DEA53071}" type="datetimeFigureOut">
              <a:rPr lang="tr-TR" smtClean="0"/>
              <a:t>14.09.2025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BC6F52BF-DD00-4D3E-AC21-F4E642FF9F5B}" type="slidenum">
              <a:rPr lang="tr-TR" smtClean="0"/>
              <a:t>‹#›</a:t>
            </a:fld>
            <a:endParaRPr lang="tr-TR"/>
          </a:p>
        </p:txBody>
      </p:sp>
    </p:spTree>
    <p:extLst>
      <p:ext uri="{BB962C8B-B14F-4D97-AF65-F5344CB8AC3E}">
        <p14:creationId xmlns:p14="http://schemas.microsoft.com/office/powerpoint/2010/main" val="2242331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841B21AB-62AD-4493-8E29-8E44DEA53071}" type="datetimeFigureOut">
              <a:rPr lang="tr-TR" smtClean="0"/>
              <a:t>14.09.2025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BC6F52BF-DD00-4D3E-AC21-F4E642FF9F5B}" type="slidenum">
              <a:rPr lang="tr-TR" smtClean="0"/>
              <a:t>‹#›</a:t>
            </a:fld>
            <a:endParaRPr lang="tr-TR"/>
          </a:p>
        </p:txBody>
      </p:sp>
    </p:spTree>
    <p:extLst>
      <p:ext uri="{BB962C8B-B14F-4D97-AF65-F5344CB8AC3E}">
        <p14:creationId xmlns:p14="http://schemas.microsoft.com/office/powerpoint/2010/main" val="1491528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841B21AB-62AD-4493-8E29-8E44DEA53071}" type="datetimeFigureOut">
              <a:rPr lang="tr-TR" smtClean="0"/>
              <a:t>14.09.2025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BC6F52BF-DD00-4D3E-AC21-F4E642FF9F5B}" type="slidenum">
              <a:rPr lang="tr-TR" smtClean="0"/>
              <a:t>‹#›</a:t>
            </a:fld>
            <a:endParaRPr lang="tr-TR"/>
          </a:p>
        </p:txBody>
      </p:sp>
    </p:spTree>
    <p:extLst>
      <p:ext uri="{BB962C8B-B14F-4D97-AF65-F5344CB8AC3E}">
        <p14:creationId xmlns:p14="http://schemas.microsoft.com/office/powerpoint/2010/main" val="3505818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841B21AB-62AD-4493-8E29-8E44DEA53071}" type="datetimeFigureOut">
              <a:rPr lang="tr-TR" smtClean="0"/>
              <a:t>14.09.2025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BC6F52BF-DD00-4D3E-AC21-F4E642FF9F5B}" type="slidenum">
              <a:rPr lang="tr-TR" smtClean="0"/>
              <a:t>‹#›</a:t>
            </a:fld>
            <a:endParaRPr lang="tr-TR"/>
          </a:p>
        </p:txBody>
      </p:sp>
    </p:spTree>
    <p:extLst>
      <p:ext uri="{BB962C8B-B14F-4D97-AF65-F5344CB8AC3E}">
        <p14:creationId xmlns:p14="http://schemas.microsoft.com/office/powerpoint/2010/main" val="121739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841B21AB-62AD-4493-8E29-8E44DEA53071}" type="datetimeFigureOut">
              <a:rPr lang="tr-TR" smtClean="0"/>
              <a:t>14.09.2025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BC6F52BF-DD00-4D3E-AC21-F4E642FF9F5B}" type="slidenum">
              <a:rPr lang="tr-TR" smtClean="0"/>
              <a:t>‹#›</a:t>
            </a:fld>
            <a:endParaRPr lang="tr-TR"/>
          </a:p>
        </p:txBody>
      </p:sp>
    </p:spTree>
    <p:extLst>
      <p:ext uri="{BB962C8B-B14F-4D97-AF65-F5344CB8AC3E}">
        <p14:creationId xmlns:p14="http://schemas.microsoft.com/office/powerpoint/2010/main" val="2020157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841B21AB-62AD-4493-8E29-8E44DEA53071}" type="datetimeFigureOut">
              <a:rPr lang="tr-TR" smtClean="0"/>
              <a:t>14.09.2025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BC6F52BF-DD00-4D3E-AC21-F4E642FF9F5B}" type="slidenum">
              <a:rPr lang="tr-TR" smtClean="0"/>
              <a:t>‹#›</a:t>
            </a:fld>
            <a:endParaRPr lang="tr-TR"/>
          </a:p>
        </p:txBody>
      </p:sp>
    </p:spTree>
    <p:extLst>
      <p:ext uri="{BB962C8B-B14F-4D97-AF65-F5344CB8AC3E}">
        <p14:creationId xmlns:p14="http://schemas.microsoft.com/office/powerpoint/2010/main" val="2438909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841B21AB-62AD-4493-8E29-8E44DEA53071}" type="datetimeFigureOut">
              <a:rPr lang="tr-TR" smtClean="0"/>
              <a:t>14.09.2025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BC6F52BF-DD00-4D3E-AC21-F4E642FF9F5B}" type="slidenum">
              <a:rPr lang="tr-TR" smtClean="0"/>
              <a:t>‹#›</a:t>
            </a:fld>
            <a:endParaRPr lang="tr-TR"/>
          </a:p>
        </p:txBody>
      </p:sp>
    </p:spTree>
    <p:extLst>
      <p:ext uri="{BB962C8B-B14F-4D97-AF65-F5344CB8AC3E}">
        <p14:creationId xmlns:p14="http://schemas.microsoft.com/office/powerpoint/2010/main" val="176584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841B21AB-62AD-4493-8E29-8E44DEA53071}" type="datetimeFigureOut">
              <a:rPr lang="tr-TR" smtClean="0"/>
              <a:t>14.09.2025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BC6F52BF-DD00-4D3E-AC21-F4E642FF9F5B}" type="slidenum">
              <a:rPr lang="tr-TR" smtClean="0"/>
              <a:t>‹#›</a:t>
            </a:fld>
            <a:endParaRPr lang="tr-TR"/>
          </a:p>
        </p:txBody>
      </p:sp>
    </p:spTree>
    <p:extLst>
      <p:ext uri="{BB962C8B-B14F-4D97-AF65-F5344CB8AC3E}">
        <p14:creationId xmlns:p14="http://schemas.microsoft.com/office/powerpoint/2010/main" val="3228748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841B21AB-62AD-4493-8E29-8E44DEA53071}" type="datetimeFigureOut">
              <a:rPr lang="tr-TR" smtClean="0"/>
              <a:t>14.09.2025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BC6F52BF-DD00-4D3E-AC21-F4E642FF9F5B}" type="slidenum">
              <a:rPr lang="tr-TR" smtClean="0"/>
              <a:t>‹#›</a:t>
            </a:fld>
            <a:endParaRPr lang="tr-TR"/>
          </a:p>
        </p:txBody>
      </p:sp>
    </p:spTree>
    <p:extLst>
      <p:ext uri="{BB962C8B-B14F-4D97-AF65-F5344CB8AC3E}">
        <p14:creationId xmlns:p14="http://schemas.microsoft.com/office/powerpoint/2010/main" val="1946569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1B21AB-62AD-4493-8E29-8E44DEA53071}" type="datetimeFigureOut">
              <a:rPr lang="tr-TR" smtClean="0"/>
              <a:t>14.09.2025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6F52BF-DD00-4D3E-AC21-F4E642FF9F5B}" type="slidenum">
              <a:rPr lang="tr-TR" smtClean="0"/>
              <a:t>‹#›</a:t>
            </a:fld>
            <a:endParaRPr lang="tr-TR"/>
          </a:p>
        </p:txBody>
      </p:sp>
    </p:spTree>
    <p:extLst>
      <p:ext uri="{BB962C8B-B14F-4D97-AF65-F5344CB8AC3E}">
        <p14:creationId xmlns:p14="http://schemas.microsoft.com/office/powerpoint/2010/main" val="364465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cosmos.yildiz.edu.tr/" TargetMode="External"/><Relationship Id="rId5" Type="http://schemas.openxmlformats.org/officeDocument/2006/relationships/hyperlink" Target="http://www.ai.yildiz.edu.tr/" TargetMode="External"/><Relationship Id="rId4" Type="http://schemas.openxmlformats.org/officeDocument/2006/relationships/hyperlink" Target="http://www.ce.yildiz.edu.t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huggingface.co/spaces/ytu-ce-cosmos/CosmosLLaVA"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openai.com/research/clip"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p:cNvSpPr>
            <a:spLocks noGrp="1"/>
          </p:cNvSpPr>
          <p:nvPr>
            <p:ph type="subTitle" idx="1"/>
          </p:nvPr>
        </p:nvSpPr>
        <p:spPr>
          <a:xfrm>
            <a:off x="1713390" y="4453008"/>
            <a:ext cx="8265111" cy="1028387"/>
          </a:xfrm>
        </p:spPr>
        <p:txBody>
          <a:bodyPr>
            <a:noAutofit/>
          </a:bodyPr>
          <a:lstStyle/>
          <a:p>
            <a:endParaRPr lang="tr-TR" sz="2800" dirty="0">
              <a:solidFill>
                <a:schemeClr val="accent1"/>
              </a:solidFill>
              <a:latin typeface="Bahnschrift SemiBold Condensed" panose="020B0502040204020203" pitchFamily="34" charset="0"/>
            </a:endParaRPr>
          </a:p>
          <a:p>
            <a:pPr>
              <a:lnSpc>
                <a:spcPct val="100000"/>
              </a:lnSpc>
              <a:spcBef>
                <a:spcPts val="0"/>
              </a:spcBef>
            </a:pPr>
            <a:r>
              <a:rPr lang="tr-TR" sz="2800" dirty="0">
                <a:solidFill>
                  <a:schemeClr val="accent1"/>
                </a:solidFill>
                <a:latin typeface="Bahnschrift SemiBold Condensed" panose="020B0502040204020203" pitchFamily="34" charset="0"/>
              </a:rPr>
              <a:t>Mehmet Fatih Amasyalı, Toprak Kesgin, M. Kaan Yüce</a:t>
            </a:r>
          </a:p>
        </p:txBody>
      </p:sp>
      <p:pic>
        <p:nvPicPr>
          <p:cNvPr id="4" name="Picture 2" descr="No alt text provided for this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4213" y="0"/>
            <a:ext cx="1605224" cy="1605224"/>
          </a:xfrm>
          <a:prstGeom prst="rect">
            <a:avLst/>
          </a:prstGeom>
          <a:noFill/>
          <a:extLst>
            <a:ext uri="{909E8E84-426E-40DD-AFC4-6F175D3DCCD1}">
              <a14:hiddenFill xmlns:a14="http://schemas.microsoft.com/office/drawing/2010/main">
                <a:solidFill>
                  <a:srgbClr val="FFFFFF"/>
                </a:solidFill>
              </a14:hiddenFill>
            </a:ext>
          </a:extLst>
        </p:spPr>
      </p:pic>
      <p:sp>
        <p:nvSpPr>
          <p:cNvPr id="6" name="İçerik Yer Tutucusu 2"/>
          <p:cNvSpPr txBox="1">
            <a:spLocks/>
          </p:cNvSpPr>
          <p:nvPr/>
        </p:nvSpPr>
        <p:spPr>
          <a:xfrm>
            <a:off x="2414157" y="2168967"/>
            <a:ext cx="6675295" cy="22203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tr-TR" sz="3200" dirty="0"/>
              <a:t>Dil Modellerinin Eğitimi</a:t>
            </a:r>
            <a:endParaRPr lang="tr-TR" sz="2800" dirty="0"/>
          </a:p>
        </p:txBody>
      </p:sp>
      <p:pic>
        <p:nvPicPr>
          <p:cNvPr id="5" name="Resim 4"/>
          <p:cNvPicPr>
            <a:picLocks noChangeAspect="1"/>
          </p:cNvPicPr>
          <p:nvPr/>
        </p:nvPicPr>
        <p:blipFill rotWithShape="1">
          <a:blip r:embed="rId3"/>
          <a:srcRect l="55571" t="41778" r="5000" b="45397"/>
          <a:stretch/>
        </p:blipFill>
        <p:spPr>
          <a:xfrm>
            <a:off x="4454226" y="5481395"/>
            <a:ext cx="2474959" cy="452846"/>
          </a:xfrm>
          <a:prstGeom prst="rect">
            <a:avLst/>
          </a:prstGeom>
        </p:spPr>
      </p:pic>
      <p:sp>
        <p:nvSpPr>
          <p:cNvPr id="7" name="Metin kutusu 6"/>
          <p:cNvSpPr txBox="1"/>
          <p:nvPr/>
        </p:nvSpPr>
        <p:spPr>
          <a:xfrm>
            <a:off x="4196439" y="5934241"/>
            <a:ext cx="3256020" cy="900246"/>
          </a:xfrm>
          <a:prstGeom prst="rect">
            <a:avLst/>
          </a:prstGeom>
          <a:noFill/>
        </p:spPr>
        <p:txBody>
          <a:bodyPr wrap="none" rtlCol="0">
            <a:spAutoFit/>
          </a:bodyPr>
          <a:lstStyle/>
          <a:p>
            <a:pPr algn="ctr"/>
            <a:r>
              <a:rPr lang="tr-TR" sz="1050" dirty="0">
                <a:solidFill>
                  <a:srgbClr val="002060"/>
                </a:solidFill>
                <a:latin typeface="Arial Black" panose="020B0A04020102020204" pitchFamily="34" charset="0"/>
              </a:rPr>
              <a:t>Bilgisayar Mühendisliği Bölümü</a:t>
            </a:r>
          </a:p>
          <a:p>
            <a:pPr algn="ctr"/>
            <a:r>
              <a:rPr lang="tr-TR" sz="1050" dirty="0">
                <a:solidFill>
                  <a:srgbClr val="002060"/>
                </a:solidFill>
                <a:latin typeface="Arial Black" panose="020B0A04020102020204" pitchFamily="34" charset="0"/>
              </a:rPr>
              <a:t>Yapay Zeka ve Veri Mühendisliği Bölümü</a:t>
            </a:r>
            <a:endParaRPr lang="en-US" sz="1050" dirty="0">
              <a:solidFill>
                <a:srgbClr val="002060"/>
              </a:solidFill>
              <a:latin typeface="Arial Black" panose="020B0A04020102020204" pitchFamily="34" charset="0"/>
            </a:endParaRPr>
          </a:p>
          <a:p>
            <a:pPr algn="ctr"/>
            <a:r>
              <a:rPr lang="en-US" sz="1050" dirty="0">
                <a:solidFill>
                  <a:srgbClr val="002060"/>
                </a:solidFill>
                <a:latin typeface="Arial Black" panose="020B0A04020102020204" pitchFamily="34" charset="0"/>
                <a:hlinkClick r:id="rId4"/>
              </a:rPr>
              <a:t>www.ce.yildiz.edu.tr</a:t>
            </a:r>
            <a:endParaRPr lang="tr-TR" sz="1050" dirty="0">
              <a:solidFill>
                <a:srgbClr val="002060"/>
              </a:solidFill>
              <a:latin typeface="Arial Black" panose="020B0A04020102020204" pitchFamily="34" charset="0"/>
            </a:endParaRPr>
          </a:p>
          <a:p>
            <a:pPr algn="ctr"/>
            <a:r>
              <a:rPr lang="tr-TR" sz="1050" dirty="0">
                <a:solidFill>
                  <a:srgbClr val="002060"/>
                </a:solidFill>
                <a:latin typeface="Arial Black" panose="020B0A04020102020204" pitchFamily="34" charset="0"/>
                <a:hlinkClick r:id="rId5"/>
              </a:rPr>
              <a:t>www.ai.yildiz.edu.tr</a:t>
            </a:r>
            <a:r>
              <a:rPr lang="tr-TR" sz="1050" dirty="0">
                <a:solidFill>
                  <a:srgbClr val="002060"/>
                </a:solidFill>
                <a:latin typeface="Arial Black" panose="020B0A04020102020204" pitchFamily="34" charset="0"/>
              </a:rPr>
              <a:t> </a:t>
            </a:r>
          </a:p>
          <a:p>
            <a:pPr algn="ctr"/>
            <a:r>
              <a:rPr lang="tr-TR" sz="1050" dirty="0">
                <a:solidFill>
                  <a:srgbClr val="002060"/>
                </a:solidFill>
                <a:latin typeface="Arial Black" panose="020B0A04020102020204" pitchFamily="34" charset="0"/>
                <a:hlinkClick r:id="rId6"/>
              </a:rPr>
              <a:t>https://cosmos.yildiz.edu.tr</a:t>
            </a:r>
            <a:endParaRPr lang="tr-TR" sz="1050" dirty="0">
              <a:solidFill>
                <a:srgbClr val="002060"/>
              </a:solidFill>
              <a:latin typeface="Arial Black" panose="020B0A04020102020204" pitchFamily="34" charset="0"/>
            </a:endParaRPr>
          </a:p>
        </p:txBody>
      </p:sp>
      <p:pic>
        <p:nvPicPr>
          <p:cNvPr id="8" name="Resim 7">
            <a:extLst>
              <a:ext uri="{FF2B5EF4-FFF2-40B4-BE49-F238E27FC236}">
                <a16:creationId xmlns:a16="http://schemas.microsoft.com/office/drawing/2014/main" id="{CFCE755C-A6E8-4C74-AFEC-DE7FFAF87099}"/>
              </a:ext>
            </a:extLst>
          </p:cNvPr>
          <p:cNvPicPr>
            <a:picLocks noChangeAspect="1"/>
          </p:cNvPicPr>
          <p:nvPr/>
        </p:nvPicPr>
        <p:blipFill>
          <a:blip r:embed="rId7"/>
          <a:stretch>
            <a:fillRect/>
          </a:stretch>
        </p:blipFill>
        <p:spPr>
          <a:xfrm>
            <a:off x="2955577" y="2976718"/>
            <a:ext cx="5472259" cy="1859871"/>
          </a:xfrm>
          <a:prstGeom prst="rect">
            <a:avLst/>
          </a:prstGeom>
        </p:spPr>
      </p:pic>
    </p:spTree>
    <p:extLst>
      <p:ext uri="{BB962C8B-B14F-4D97-AF65-F5344CB8AC3E}">
        <p14:creationId xmlns:p14="http://schemas.microsoft.com/office/powerpoint/2010/main" val="1035991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563236" y="313805"/>
            <a:ext cx="9502588" cy="3881718"/>
          </a:xfrm>
          <a:prstGeom prst="rect">
            <a:avLst/>
          </a:prstGeom>
        </p:spPr>
      </p:pic>
      <p:pic>
        <p:nvPicPr>
          <p:cNvPr id="5" name="Resim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04093" y="4195522"/>
            <a:ext cx="2901417" cy="2590761"/>
          </a:xfrm>
          <a:prstGeom prst="rect">
            <a:avLst/>
          </a:prstGeom>
        </p:spPr>
      </p:pic>
      <p:sp>
        <p:nvSpPr>
          <p:cNvPr id="6" name="Dikdörtgen 5"/>
          <p:cNvSpPr/>
          <p:nvPr/>
        </p:nvSpPr>
        <p:spPr>
          <a:xfrm>
            <a:off x="152415" y="4577773"/>
            <a:ext cx="7443384" cy="1477328"/>
          </a:xfrm>
          <a:prstGeom prst="rect">
            <a:avLst/>
          </a:prstGeom>
        </p:spPr>
        <p:txBody>
          <a:bodyPr wrap="none">
            <a:spAutoFit/>
          </a:bodyPr>
          <a:lstStyle/>
          <a:p>
            <a:r>
              <a:rPr lang="tr-TR" dirty="0"/>
              <a:t>Dil modeli olarak </a:t>
            </a:r>
            <a:r>
              <a:rPr lang="tr-TR" dirty="0" err="1"/>
              <a:t>cosmosLlama</a:t>
            </a:r>
            <a:r>
              <a:rPr lang="tr-TR" dirty="0"/>
              <a:t> entegrasyonu</a:t>
            </a:r>
          </a:p>
          <a:p>
            <a:r>
              <a:rPr lang="tr-TR" dirty="0"/>
              <a:t>Veri kümelerinin Türkçeleştirilmesi, OCR için yeni veri kümesi oluşturulması</a:t>
            </a:r>
          </a:p>
          <a:p>
            <a:r>
              <a:rPr lang="tr-TR" dirty="0"/>
              <a:t>2 aşamalı eğitim</a:t>
            </a:r>
          </a:p>
          <a:p>
            <a:endParaRPr lang="tr-TR" dirty="0"/>
          </a:p>
          <a:p>
            <a:r>
              <a:rPr lang="tr-TR" dirty="0">
                <a:hlinkClick r:id="rId4"/>
              </a:rPr>
              <a:t>https://huggingface.co/spaces/ytu-ce-cosmos/CosmosLLaVA</a:t>
            </a:r>
            <a:r>
              <a:rPr lang="tr-TR" dirty="0"/>
              <a:t> </a:t>
            </a:r>
          </a:p>
        </p:txBody>
      </p:sp>
      <p:sp>
        <p:nvSpPr>
          <p:cNvPr id="7" name="Unvan 1"/>
          <p:cNvSpPr>
            <a:spLocks noGrp="1"/>
          </p:cNvSpPr>
          <p:nvPr>
            <p:ph type="title"/>
          </p:nvPr>
        </p:nvSpPr>
        <p:spPr>
          <a:xfrm>
            <a:off x="152415" y="286748"/>
            <a:ext cx="2329528" cy="1325563"/>
          </a:xfrm>
        </p:spPr>
        <p:txBody>
          <a:bodyPr>
            <a:noAutofit/>
          </a:bodyPr>
          <a:lstStyle/>
          <a:p>
            <a:r>
              <a:rPr lang="en-US" sz="2400" dirty="0">
                <a:solidFill>
                  <a:srgbClr val="FF0000"/>
                </a:solidFill>
              </a:rPr>
              <a:t>Cosmos-</a:t>
            </a:r>
            <a:r>
              <a:rPr lang="en-US" sz="2400" dirty="0" err="1">
                <a:solidFill>
                  <a:srgbClr val="FF0000"/>
                </a:solidFill>
              </a:rPr>
              <a:t>LLaVA</a:t>
            </a:r>
            <a:r>
              <a:rPr lang="en-US" sz="2400" dirty="0"/>
              <a:t>: Chatting with the Visual</a:t>
            </a:r>
            <a:endParaRPr lang="tr-TR" sz="2400" dirty="0"/>
          </a:p>
        </p:txBody>
      </p:sp>
      <p:pic>
        <p:nvPicPr>
          <p:cNvPr id="8" name="Picture 6" descr="https://huggingface.co/ytu-ce-cosmos/Turkish-LLaVA-v0.1/resolve/main/CosmosLLaVA.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3708" y="1612311"/>
            <a:ext cx="2248235" cy="128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247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703730" y="2875243"/>
            <a:ext cx="10515600" cy="1325563"/>
          </a:xfrm>
        </p:spPr>
        <p:txBody>
          <a:bodyPr/>
          <a:lstStyle/>
          <a:p>
            <a:r>
              <a:rPr lang="tr-TR" dirty="0"/>
              <a:t>Cosmos</a:t>
            </a:r>
            <a:r>
              <a:rPr lang="en-US" dirty="0"/>
              <a:t>-DPO</a:t>
            </a:r>
            <a:endParaRPr lang="tr-TR" dirty="0"/>
          </a:p>
        </p:txBody>
      </p:sp>
      <p:pic>
        <p:nvPicPr>
          <p:cNvPr id="1026" name="Picture 2" descr="https://huggingface.co/ytu-ce-cosmos/Turkish-Llama-8b-DPO-v0.1/resolve/main/cosmosLLaMa2_r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3730" y="3946537"/>
            <a:ext cx="4012474" cy="2292842"/>
          </a:xfrm>
          <a:prstGeom prst="rect">
            <a:avLst/>
          </a:prstGeom>
          <a:noFill/>
          <a:extLst>
            <a:ext uri="{909E8E84-426E-40DD-AFC4-6F175D3DCCD1}">
              <a14:hiddenFill xmlns:a14="http://schemas.microsoft.com/office/drawing/2010/main">
                <a:solidFill>
                  <a:srgbClr val="FFFFFF"/>
                </a:solidFill>
              </a14:hiddenFill>
            </a:ext>
          </a:extLst>
        </p:spPr>
      </p:pic>
      <p:sp>
        <p:nvSpPr>
          <p:cNvPr id="8" name="Dikdörtgen 7"/>
          <p:cNvSpPr/>
          <p:nvPr/>
        </p:nvSpPr>
        <p:spPr>
          <a:xfrm>
            <a:off x="5009734" y="4200806"/>
            <a:ext cx="6871063" cy="1569660"/>
          </a:xfrm>
          <a:prstGeom prst="rect">
            <a:avLst/>
          </a:prstGeom>
        </p:spPr>
        <p:txBody>
          <a:bodyPr wrap="square">
            <a:spAutoFit/>
          </a:bodyPr>
          <a:lstStyle/>
          <a:p>
            <a:r>
              <a:rPr lang="tr-TR" sz="1600" dirty="0"/>
              <a:t>Kullanıcı : 1947'de bulunan kanser aşısının günümüzdeki etkileri nelerdir?</a:t>
            </a:r>
            <a:br>
              <a:rPr lang="tr-TR" sz="1600" dirty="0"/>
            </a:br>
            <a:endParaRPr lang="en-US" sz="1600" dirty="0"/>
          </a:p>
          <a:p>
            <a:r>
              <a:rPr lang="tr-TR" sz="1600" dirty="0"/>
              <a:t>Cosmos : 1947 yılında kanser aşısı bulunmamıştır. Kanser aşısı geliştirme süreci 20. yüzyılın sonlarında ve 21. yüzyılın başlarında başlamıştır. İlk kanser aşısı 1996 yılında piyasaya sürülmüştür ve bu aşının günümüzdeki etkileri aşağıdaki gibidir: .......</a:t>
            </a:r>
          </a:p>
        </p:txBody>
      </p:sp>
      <p:sp>
        <p:nvSpPr>
          <p:cNvPr id="4" name="Metin kutusu 3"/>
          <p:cNvSpPr txBox="1"/>
          <p:nvPr/>
        </p:nvSpPr>
        <p:spPr>
          <a:xfrm>
            <a:off x="2257205" y="753802"/>
            <a:ext cx="7854984" cy="2308324"/>
          </a:xfrm>
          <a:prstGeom prst="rect">
            <a:avLst/>
          </a:prstGeom>
          <a:noFill/>
        </p:spPr>
        <p:txBody>
          <a:bodyPr wrap="square" rtlCol="0">
            <a:spAutoFit/>
          </a:bodyPr>
          <a:lstStyle/>
          <a:p>
            <a:r>
              <a:rPr lang="tr-TR" sz="1600" dirty="0" err="1"/>
              <a:t>cosmosGPT</a:t>
            </a:r>
            <a:r>
              <a:rPr lang="tr-TR" sz="1600" dirty="0"/>
              <a:t>*'</a:t>
            </a:r>
            <a:r>
              <a:rPr lang="tr-TR" sz="1600" dirty="0" err="1"/>
              <a:t>nin</a:t>
            </a:r>
            <a:r>
              <a:rPr lang="tr-TR" sz="1600" dirty="0"/>
              <a:t> bir versiyonunun "İnsanlık tarihinde en büyük etki yaratan birkaç icadı say." sorusuna cevabı:</a:t>
            </a:r>
            <a:br>
              <a:rPr lang="tr-TR" sz="1600" dirty="0"/>
            </a:br>
            <a:br>
              <a:rPr lang="tr-TR" sz="1600" dirty="0"/>
            </a:br>
            <a:r>
              <a:rPr lang="tr-TR" sz="1600" dirty="0"/>
              <a:t>"İnsanlık tarihinin en büyük icadı uçaklardır. İlk olarak 1876'da </a:t>
            </a:r>
            <a:r>
              <a:rPr lang="tr-TR" sz="1600" dirty="0" err="1"/>
              <a:t>Sir</a:t>
            </a:r>
            <a:r>
              <a:rPr lang="tr-TR" sz="1600" dirty="0"/>
              <a:t> Isaac Newton tarafından yapılan uçak, yolcu ve yük taşıyabilir. İkincisi, 1899'da geliştirilen insansız araba, askeri ve sivil uygulamalar için geliştirildi. Üçüncüsü, 1947'de geliştirilen yapay zeka sistemleri, tıbbi teşhis ve teşhis gibi çeşitli uygulamalarda kullanılmaya başlandı. Son olarak, 2012'de Dr. Alan Turing, insan zekasının sınırlarını zorlamaya yardımcı olmak için </a:t>
            </a:r>
            <a:r>
              <a:rPr lang="tr-TR" sz="1600" dirty="0" err="1"/>
              <a:t>algoritmik</a:t>
            </a:r>
            <a:r>
              <a:rPr lang="tr-TR" sz="1600" dirty="0"/>
              <a:t> bir yöntem geliştirdi."</a:t>
            </a:r>
          </a:p>
          <a:p>
            <a:endParaRPr lang="tr-TR" sz="1600" dirty="0"/>
          </a:p>
        </p:txBody>
      </p:sp>
    </p:spTree>
    <p:extLst>
      <p:ext uri="{BB962C8B-B14F-4D97-AF65-F5344CB8AC3E}">
        <p14:creationId xmlns:p14="http://schemas.microsoft.com/office/powerpoint/2010/main" val="3068539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521879" y="1027906"/>
            <a:ext cx="2565140" cy="5509200"/>
          </a:xfrm>
          <a:prstGeom prst="rect">
            <a:avLst/>
          </a:prstGeom>
          <a:noFill/>
        </p:spPr>
        <p:txBody>
          <a:bodyPr wrap="square" rtlCol="0">
            <a:spAutoFit/>
          </a:bodyPr>
          <a:lstStyle/>
          <a:p>
            <a:r>
              <a:rPr lang="tr-TR" sz="1100" dirty="0"/>
              <a:t>Soru: Hangi sayının faktöriyeli 40320'dir ?</a:t>
            </a:r>
            <a:br>
              <a:rPr lang="tr-TR" sz="1100" dirty="0"/>
            </a:br>
            <a:br>
              <a:rPr lang="tr-TR" sz="1100" dirty="0"/>
            </a:br>
            <a:r>
              <a:rPr lang="tr-TR" sz="1100" dirty="0"/>
              <a:t>***Gemma2-9b-it cevabı:</a:t>
            </a:r>
            <a:br>
              <a:rPr lang="tr-TR" sz="1100" dirty="0"/>
            </a:br>
            <a:r>
              <a:rPr lang="tr-TR" sz="1100" dirty="0"/>
              <a:t>6! (6 faktöriyeli) 40320'dir. </a:t>
            </a:r>
            <a:br>
              <a:rPr lang="tr-TR" sz="1100" dirty="0"/>
            </a:br>
            <a:br>
              <a:rPr lang="tr-TR" sz="1100" dirty="0"/>
            </a:br>
            <a:r>
              <a:rPr lang="tr-TR" sz="1100" dirty="0"/>
              <a:t>Faktöriyel hesaplama:</a:t>
            </a:r>
            <a:br>
              <a:rPr lang="tr-TR" sz="1100" dirty="0"/>
            </a:br>
            <a:br>
              <a:rPr lang="tr-TR" sz="1100" dirty="0"/>
            </a:br>
            <a:r>
              <a:rPr lang="tr-TR" sz="1100" dirty="0"/>
              <a:t>6! = 6 * 5 * 4 * 3 * 2 * 1 = 40320</a:t>
            </a:r>
            <a:br>
              <a:rPr lang="tr-TR" sz="1100" dirty="0"/>
            </a:br>
            <a:br>
              <a:rPr lang="tr-TR" sz="1100" dirty="0"/>
            </a:br>
            <a:r>
              <a:rPr lang="tr-TR" sz="1100" dirty="0"/>
              <a:t>***CosmosGemma cevabı:</a:t>
            </a:r>
            <a:br>
              <a:rPr lang="tr-TR" sz="1100" dirty="0"/>
            </a:br>
            <a:r>
              <a:rPr lang="tr-TR" sz="1100" dirty="0"/>
              <a:t>40320 sayısının faktöriyeli olan sayıyı bulmak için faktöriyelini adım adım çözebiliriz.</a:t>
            </a:r>
            <a:br>
              <a:rPr lang="tr-TR" sz="1100" dirty="0"/>
            </a:br>
            <a:br>
              <a:rPr lang="tr-TR" sz="1100" dirty="0"/>
            </a:br>
            <a:r>
              <a:rPr lang="tr-TR" sz="1100" dirty="0"/>
              <a:t>**Faktöriyel nedir?**</a:t>
            </a:r>
            <a:br>
              <a:rPr lang="tr-TR" sz="1100" dirty="0"/>
            </a:br>
            <a:r>
              <a:rPr lang="tr-TR" sz="1100" dirty="0"/>
              <a:t>Faktöriyel, bir sayının 1'den başlayarak kendisine kadar olan tüm pozitif tam sayılarla çarpımını ifade eder. Matematiksel olarak n! (n faktöriyel) şeklinde gösterilir.</a:t>
            </a:r>
            <a:br>
              <a:rPr lang="tr-TR" sz="1100" dirty="0"/>
            </a:br>
            <a:br>
              <a:rPr lang="tr-TR" sz="1100" dirty="0"/>
            </a:br>
            <a:r>
              <a:rPr lang="tr-TR" sz="1100" dirty="0"/>
              <a:t>**40320'yi faktöriyel olarak çözme:**</a:t>
            </a:r>
            <a:br>
              <a:rPr lang="tr-TR" sz="1100" dirty="0"/>
            </a:br>
            <a:br>
              <a:rPr lang="tr-TR" sz="1100" dirty="0"/>
            </a:br>
            <a:r>
              <a:rPr lang="tr-TR" sz="1100" dirty="0"/>
              <a:t>1. **5! = 120**</a:t>
            </a:r>
            <a:br>
              <a:rPr lang="tr-TR" sz="1100" dirty="0"/>
            </a:br>
            <a:r>
              <a:rPr lang="tr-TR" sz="1100" dirty="0"/>
              <a:t>2. **6! = 6 × 5! = 6 × 120 = 720**</a:t>
            </a:r>
            <a:br>
              <a:rPr lang="tr-TR" sz="1100" dirty="0"/>
            </a:br>
            <a:r>
              <a:rPr lang="tr-TR" sz="1100" dirty="0"/>
              <a:t>3. **7! = 7 × 6! = 7 × 720 = 5040**</a:t>
            </a:r>
            <a:br>
              <a:rPr lang="tr-TR" sz="1100" dirty="0"/>
            </a:br>
            <a:r>
              <a:rPr lang="tr-TR" sz="1100" dirty="0"/>
              <a:t>4. **8! = 8 × 7! = 8 × 5040 = 40320**</a:t>
            </a:r>
            <a:br>
              <a:rPr lang="tr-TR" sz="1100" dirty="0"/>
            </a:br>
            <a:br>
              <a:rPr lang="tr-TR" sz="1100" dirty="0"/>
            </a:br>
            <a:r>
              <a:rPr lang="tr-TR" sz="1100" dirty="0"/>
              <a:t>**Sonuç:** 8! = 40320 olduğundan, **40320'nin faktöriyeli 8'dir.** </a:t>
            </a:r>
            <a:br>
              <a:rPr lang="tr-TR" sz="1100" dirty="0"/>
            </a:br>
            <a:br>
              <a:rPr lang="tr-TR" sz="1100" dirty="0"/>
            </a:br>
            <a:r>
              <a:rPr lang="tr-TR" sz="1100" dirty="0"/>
              <a:t>Yani, 8! = 40320.</a:t>
            </a:r>
          </a:p>
        </p:txBody>
      </p:sp>
      <p:sp>
        <p:nvSpPr>
          <p:cNvPr id="5" name="Unvan 1"/>
          <p:cNvSpPr txBox="1">
            <a:spLocks/>
          </p:cNvSpPr>
          <p:nvPr/>
        </p:nvSpPr>
        <p:spPr>
          <a:xfrm>
            <a:off x="21605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a:t>Cosmos</a:t>
            </a:r>
            <a:r>
              <a:rPr lang="en-US" dirty="0"/>
              <a:t>-Gemma</a:t>
            </a:r>
            <a:endParaRPr lang="tr-TR" dirty="0"/>
          </a:p>
        </p:txBody>
      </p:sp>
      <p:sp>
        <p:nvSpPr>
          <p:cNvPr id="6" name="Dikdörtgen 5"/>
          <p:cNvSpPr/>
          <p:nvPr/>
        </p:nvSpPr>
        <p:spPr>
          <a:xfrm>
            <a:off x="7100897" y="1054326"/>
            <a:ext cx="2420982" cy="4832092"/>
          </a:xfrm>
          <a:prstGeom prst="rect">
            <a:avLst/>
          </a:prstGeom>
        </p:spPr>
        <p:txBody>
          <a:bodyPr wrap="square">
            <a:spAutoFit/>
          </a:bodyPr>
          <a:lstStyle/>
          <a:p>
            <a:r>
              <a:rPr lang="tr-TR" sz="1100" dirty="0"/>
              <a:t>Soru: Periyodik tablonun 198. elementinin ismi nedir?</a:t>
            </a:r>
            <a:br>
              <a:rPr lang="tr-TR" sz="1100" dirty="0"/>
            </a:br>
            <a:br>
              <a:rPr lang="tr-TR" sz="1100" dirty="0"/>
            </a:br>
            <a:r>
              <a:rPr lang="tr-TR" sz="1100" dirty="0"/>
              <a:t>***Gemma2-9b-it cevabı:</a:t>
            </a:r>
            <a:br>
              <a:rPr lang="tr-TR" sz="1100" dirty="0"/>
            </a:br>
            <a:r>
              <a:rPr lang="tr-TR" sz="1100" dirty="0"/>
              <a:t>Periyodik tablonun 198. elementi **</a:t>
            </a:r>
            <a:r>
              <a:rPr lang="tr-TR" sz="1100" dirty="0" err="1"/>
              <a:t>oganesson</a:t>
            </a:r>
            <a:r>
              <a:rPr lang="tr-TR" sz="1100" dirty="0"/>
              <a:t> (</a:t>
            </a:r>
            <a:r>
              <a:rPr lang="tr-TR" sz="1100" dirty="0" err="1"/>
              <a:t>Og</a:t>
            </a:r>
            <a:r>
              <a:rPr lang="tr-TR" sz="1100" dirty="0"/>
              <a:t>)**'</a:t>
            </a:r>
            <a:r>
              <a:rPr lang="tr-TR" sz="1100" dirty="0" err="1"/>
              <a:t>dır</a:t>
            </a:r>
            <a:r>
              <a:rPr lang="tr-TR" sz="1100" dirty="0"/>
              <a:t>.</a:t>
            </a:r>
            <a:br>
              <a:rPr lang="tr-TR" sz="1100" dirty="0"/>
            </a:br>
            <a:br>
              <a:rPr lang="tr-TR" sz="1100" dirty="0"/>
            </a:br>
            <a:r>
              <a:rPr lang="tr-TR" sz="1100" dirty="0"/>
              <a:t>***CosmosGemma cevabı:</a:t>
            </a:r>
            <a:br>
              <a:rPr lang="tr-TR" sz="1100" dirty="0"/>
            </a:br>
            <a:r>
              <a:rPr lang="tr-TR" sz="1100" dirty="0"/>
              <a:t>Periyodik tablonun şu an bilinen en yüksek atom numaralı elementleri **</a:t>
            </a:r>
            <a:r>
              <a:rPr lang="tr-TR" sz="1100" dirty="0" err="1"/>
              <a:t>oganesson</a:t>
            </a:r>
            <a:r>
              <a:rPr lang="tr-TR" sz="1100" dirty="0"/>
              <a:t> (</a:t>
            </a:r>
            <a:r>
              <a:rPr lang="tr-TR" sz="1100" dirty="0" err="1"/>
              <a:t>Og</a:t>
            </a:r>
            <a:r>
              <a:rPr lang="tr-TR" sz="1100" dirty="0"/>
              <a:t>)**, **</a:t>
            </a:r>
            <a:r>
              <a:rPr lang="tr-TR" sz="1100" dirty="0" err="1"/>
              <a:t>tennessin</a:t>
            </a:r>
            <a:r>
              <a:rPr lang="tr-TR" sz="1100" dirty="0"/>
              <a:t> (</a:t>
            </a:r>
            <a:r>
              <a:rPr lang="tr-TR" sz="1100" dirty="0" err="1"/>
              <a:t>Ts</a:t>
            </a:r>
            <a:r>
              <a:rPr lang="tr-TR" sz="1100" dirty="0"/>
              <a:t>)** ve **</a:t>
            </a:r>
            <a:r>
              <a:rPr lang="tr-TR" sz="1100" dirty="0" err="1"/>
              <a:t>nihonium</a:t>
            </a:r>
            <a:r>
              <a:rPr lang="tr-TR" sz="1100" dirty="0"/>
              <a:t> (</a:t>
            </a:r>
            <a:r>
              <a:rPr lang="tr-TR" sz="1100" dirty="0" err="1"/>
              <a:t>Nh</a:t>
            </a:r>
            <a:r>
              <a:rPr lang="tr-TR" sz="1100" dirty="0"/>
              <a:t>)**'dur. </a:t>
            </a:r>
            <a:br>
              <a:rPr lang="tr-TR" sz="1100" dirty="0"/>
            </a:br>
            <a:br>
              <a:rPr lang="tr-TR" sz="1100" dirty="0"/>
            </a:br>
            <a:r>
              <a:rPr lang="tr-TR" sz="1100" dirty="0"/>
              <a:t>**</a:t>
            </a:r>
            <a:r>
              <a:rPr lang="tr-TR" sz="1100" dirty="0" err="1"/>
              <a:t>Oganesson</a:t>
            </a:r>
            <a:r>
              <a:rPr lang="tr-TR" sz="1100" dirty="0"/>
              <a:t> (</a:t>
            </a:r>
            <a:r>
              <a:rPr lang="tr-TR" sz="1100" dirty="0" err="1"/>
              <a:t>Og</a:t>
            </a:r>
            <a:r>
              <a:rPr lang="tr-TR" sz="1100" dirty="0"/>
              <a:t>)**, 118 atom numarasına sahip ve 2022 yılında IUPAC tarafından resmi olarak onaylanmıştır. </a:t>
            </a:r>
            <a:br>
              <a:rPr lang="tr-TR" sz="1100" dirty="0"/>
            </a:br>
            <a:br>
              <a:rPr lang="tr-TR" sz="1100" dirty="0"/>
            </a:br>
            <a:r>
              <a:rPr lang="tr-TR" sz="1100" dirty="0"/>
              <a:t>198. element henüz keşfedilmemiştir ve teorik olarak tahmin edilmektedir. Bu elementin ismi ve özellikleri hakkında kesin bilgi bulunmamaktadır. </a:t>
            </a:r>
            <a:br>
              <a:rPr lang="tr-TR" sz="1100" dirty="0"/>
            </a:br>
            <a:br>
              <a:rPr lang="tr-TR" sz="1100" dirty="0"/>
            </a:br>
            <a:r>
              <a:rPr lang="tr-TR" sz="1100" dirty="0"/>
              <a:t>Elementlerin keşfi ve isimlendirme süreci oldukça uzun ve karmaşık bir süreçtir. Yeni elementlerin keşfedilmesi için yoğun araştırmalar ve deneyler devam etmektedir</a:t>
            </a:r>
            <a:r>
              <a:rPr lang="tr-TR" sz="1100" dirty="0">
                <a:latin typeface="-apple-system"/>
              </a:rPr>
              <a:t>.</a:t>
            </a:r>
            <a:endParaRPr lang="tr-TR" sz="1100" dirty="0"/>
          </a:p>
        </p:txBody>
      </p:sp>
      <p:pic>
        <p:nvPicPr>
          <p:cNvPr id="7" name="Resim 6"/>
          <p:cNvPicPr>
            <a:picLocks noChangeAspect="1"/>
          </p:cNvPicPr>
          <p:nvPr/>
        </p:nvPicPr>
        <p:blipFill rotWithShape="1">
          <a:blip r:embed="rId2"/>
          <a:srcRect l="22643" t="13207" r="22286" b="6921"/>
          <a:stretch/>
        </p:blipFill>
        <p:spPr>
          <a:xfrm>
            <a:off x="3524926" y="1122146"/>
            <a:ext cx="3559803" cy="3026585"/>
          </a:xfrm>
          <a:prstGeom prst="rect">
            <a:avLst/>
          </a:prstGeom>
        </p:spPr>
      </p:pic>
      <p:pic>
        <p:nvPicPr>
          <p:cNvPr id="8" name="Resim 7"/>
          <p:cNvPicPr>
            <a:picLocks noChangeAspect="1"/>
          </p:cNvPicPr>
          <p:nvPr/>
        </p:nvPicPr>
        <p:blipFill rotWithShape="1">
          <a:blip r:embed="rId3"/>
          <a:srcRect l="2795" t="14379" r="57059" b="14379"/>
          <a:stretch/>
        </p:blipFill>
        <p:spPr>
          <a:xfrm>
            <a:off x="216050" y="1134166"/>
            <a:ext cx="3020095" cy="3014565"/>
          </a:xfrm>
          <a:prstGeom prst="rect">
            <a:avLst/>
          </a:prstGeom>
        </p:spPr>
      </p:pic>
      <p:pic>
        <p:nvPicPr>
          <p:cNvPr id="9" name="Resim 8"/>
          <p:cNvPicPr>
            <a:picLocks noChangeAspect="1"/>
          </p:cNvPicPr>
          <p:nvPr/>
        </p:nvPicPr>
        <p:blipFill rotWithShape="1">
          <a:blip r:embed="rId4"/>
          <a:srcRect l="8643" t="24889" r="12715" b="19873"/>
          <a:stretch/>
        </p:blipFill>
        <p:spPr>
          <a:xfrm>
            <a:off x="109431" y="4252785"/>
            <a:ext cx="5781695" cy="2284321"/>
          </a:xfrm>
          <a:prstGeom prst="rect">
            <a:avLst/>
          </a:prstGeom>
        </p:spPr>
      </p:pic>
    </p:spTree>
    <p:extLst>
      <p:ext uri="{BB962C8B-B14F-4D97-AF65-F5344CB8AC3E}">
        <p14:creationId xmlns:p14="http://schemas.microsoft.com/office/powerpoint/2010/main" val="3618864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txBox="1">
            <a:spLocks/>
          </p:cNvSpPr>
          <p:nvPr/>
        </p:nvSpPr>
        <p:spPr>
          <a:xfrm>
            <a:off x="21605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a:t>Cosmos</a:t>
            </a:r>
            <a:r>
              <a:rPr lang="en-US" dirty="0"/>
              <a:t>-</a:t>
            </a:r>
            <a:r>
              <a:rPr lang="tr-TR" dirty="0"/>
              <a:t>T1</a:t>
            </a:r>
          </a:p>
        </p:txBody>
      </p:sp>
      <p:pic>
        <p:nvPicPr>
          <p:cNvPr id="9" name="Resim 8"/>
          <p:cNvPicPr>
            <a:picLocks noChangeAspect="1"/>
          </p:cNvPicPr>
          <p:nvPr/>
        </p:nvPicPr>
        <p:blipFill rotWithShape="1">
          <a:blip r:embed="rId2"/>
          <a:srcRect l="8643" t="24889" r="12715" b="19873"/>
          <a:stretch/>
        </p:blipFill>
        <p:spPr>
          <a:xfrm>
            <a:off x="109431" y="4252785"/>
            <a:ext cx="5781695" cy="2284321"/>
          </a:xfrm>
          <a:prstGeom prst="rect">
            <a:avLst/>
          </a:prstGeom>
        </p:spPr>
      </p:pic>
      <p:pic>
        <p:nvPicPr>
          <p:cNvPr id="10" name="Resim 9">
            <a:extLst>
              <a:ext uri="{FF2B5EF4-FFF2-40B4-BE49-F238E27FC236}">
                <a16:creationId xmlns:a16="http://schemas.microsoft.com/office/drawing/2014/main" id="{558C775F-CBA0-4CA0-98E1-4F924BE54445}"/>
              </a:ext>
            </a:extLst>
          </p:cNvPr>
          <p:cNvPicPr>
            <a:picLocks noChangeAspect="1"/>
          </p:cNvPicPr>
          <p:nvPr/>
        </p:nvPicPr>
        <p:blipFill>
          <a:blip r:embed="rId3"/>
          <a:stretch>
            <a:fillRect/>
          </a:stretch>
        </p:blipFill>
        <p:spPr>
          <a:xfrm>
            <a:off x="317529" y="1054326"/>
            <a:ext cx="3002720" cy="2908431"/>
          </a:xfrm>
          <a:prstGeom prst="rect">
            <a:avLst/>
          </a:prstGeom>
        </p:spPr>
      </p:pic>
      <p:sp>
        <p:nvSpPr>
          <p:cNvPr id="2" name="Metin kutusu 1">
            <a:extLst>
              <a:ext uri="{FF2B5EF4-FFF2-40B4-BE49-F238E27FC236}">
                <a16:creationId xmlns:a16="http://schemas.microsoft.com/office/drawing/2014/main" id="{966CC5D6-5D15-403A-85DE-520722D90E48}"/>
              </a:ext>
            </a:extLst>
          </p:cNvPr>
          <p:cNvSpPr txBox="1"/>
          <p:nvPr/>
        </p:nvSpPr>
        <p:spPr>
          <a:xfrm>
            <a:off x="3695200" y="432956"/>
            <a:ext cx="3127459" cy="369332"/>
          </a:xfrm>
          <a:prstGeom prst="rect">
            <a:avLst/>
          </a:prstGeom>
          <a:noFill/>
        </p:spPr>
        <p:txBody>
          <a:bodyPr wrap="none" rtlCol="0">
            <a:spAutoFit/>
          </a:bodyPr>
          <a:lstStyle/>
          <a:p>
            <a:r>
              <a:rPr lang="tr-TR" dirty="0"/>
              <a:t>Önce düşün, sonra cevap ver </a:t>
            </a:r>
            <a:r>
              <a:rPr lang="tr-TR" dirty="0">
                <a:sym typeface="Wingdings" panose="05000000000000000000" pitchFamily="2" charset="2"/>
              </a:rPr>
              <a:t></a:t>
            </a:r>
          </a:p>
        </p:txBody>
      </p:sp>
      <p:pic>
        <p:nvPicPr>
          <p:cNvPr id="13" name="Resim 12">
            <a:extLst>
              <a:ext uri="{FF2B5EF4-FFF2-40B4-BE49-F238E27FC236}">
                <a16:creationId xmlns:a16="http://schemas.microsoft.com/office/drawing/2014/main" id="{915D763D-2BD9-42B6-88C1-058EFAFA0472}"/>
              </a:ext>
            </a:extLst>
          </p:cNvPr>
          <p:cNvPicPr>
            <a:picLocks noChangeAspect="1"/>
          </p:cNvPicPr>
          <p:nvPr/>
        </p:nvPicPr>
        <p:blipFill>
          <a:blip r:embed="rId4"/>
          <a:stretch>
            <a:fillRect/>
          </a:stretch>
        </p:blipFill>
        <p:spPr>
          <a:xfrm>
            <a:off x="3896114" y="947302"/>
            <a:ext cx="2632676" cy="3200121"/>
          </a:xfrm>
          <a:prstGeom prst="rect">
            <a:avLst/>
          </a:prstGeom>
        </p:spPr>
      </p:pic>
      <p:pic>
        <p:nvPicPr>
          <p:cNvPr id="15" name="Resim 14">
            <a:extLst>
              <a:ext uri="{FF2B5EF4-FFF2-40B4-BE49-F238E27FC236}">
                <a16:creationId xmlns:a16="http://schemas.microsoft.com/office/drawing/2014/main" id="{8764203B-4D0C-40E6-A90D-EC9F1611F15C}"/>
              </a:ext>
            </a:extLst>
          </p:cNvPr>
          <p:cNvPicPr>
            <a:picLocks noChangeAspect="1"/>
          </p:cNvPicPr>
          <p:nvPr/>
        </p:nvPicPr>
        <p:blipFill>
          <a:blip r:embed="rId5"/>
          <a:stretch>
            <a:fillRect/>
          </a:stretch>
        </p:blipFill>
        <p:spPr>
          <a:xfrm>
            <a:off x="6822659" y="947302"/>
            <a:ext cx="2501140" cy="4038921"/>
          </a:xfrm>
          <a:prstGeom prst="rect">
            <a:avLst/>
          </a:prstGeom>
        </p:spPr>
      </p:pic>
    </p:spTree>
    <p:extLst>
      <p:ext uri="{BB962C8B-B14F-4D97-AF65-F5344CB8AC3E}">
        <p14:creationId xmlns:p14="http://schemas.microsoft.com/office/powerpoint/2010/main" val="94408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57118C-D0A3-4BB1-93E9-10111489A576}"/>
              </a:ext>
            </a:extLst>
          </p:cNvPr>
          <p:cNvSpPr>
            <a:spLocks noGrp="1"/>
          </p:cNvSpPr>
          <p:nvPr>
            <p:ph type="title"/>
          </p:nvPr>
        </p:nvSpPr>
        <p:spPr/>
        <p:txBody>
          <a:bodyPr/>
          <a:lstStyle/>
          <a:p>
            <a:endParaRPr lang="tr-TR"/>
          </a:p>
        </p:txBody>
      </p:sp>
      <p:pic>
        <p:nvPicPr>
          <p:cNvPr id="5" name="Resim 4">
            <a:extLst>
              <a:ext uri="{FF2B5EF4-FFF2-40B4-BE49-F238E27FC236}">
                <a16:creationId xmlns:a16="http://schemas.microsoft.com/office/drawing/2014/main" id="{92A708B3-445D-45DA-A36E-247D8C519643}"/>
              </a:ext>
            </a:extLst>
          </p:cNvPr>
          <p:cNvPicPr>
            <a:picLocks noChangeAspect="1"/>
          </p:cNvPicPr>
          <p:nvPr/>
        </p:nvPicPr>
        <p:blipFill>
          <a:blip r:embed="rId2"/>
          <a:stretch>
            <a:fillRect/>
          </a:stretch>
        </p:blipFill>
        <p:spPr>
          <a:xfrm>
            <a:off x="2855837" y="117971"/>
            <a:ext cx="6616637" cy="5568176"/>
          </a:xfrm>
          <a:prstGeom prst="rect">
            <a:avLst/>
          </a:prstGeom>
        </p:spPr>
      </p:pic>
    </p:spTree>
    <p:extLst>
      <p:ext uri="{BB962C8B-B14F-4D97-AF65-F5344CB8AC3E}">
        <p14:creationId xmlns:p14="http://schemas.microsoft.com/office/powerpoint/2010/main" val="350763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4529" y="123511"/>
            <a:ext cx="2091600" cy="2091600"/>
          </a:xfrm>
          <a:prstGeom prst="rect">
            <a:avLst/>
          </a:prstGeom>
        </p:spPr>
      </p:pic>
      <p:sp>
        <p:nvSpPr>
          <p:cNvPr id="2" name="Metin kutusu 1"/>
          <p:cNvSpPr txBox="1"/>
          <p:nvPr/>
        </p:nvSpPr>
        <p:spPr>
          <a:xfrm>
            <a:off x="6865963" y="5949919"/>
            <a:ext cx="4955716" cy="830997"/>
          </a:xfrm>
          <a:prstGeom prst="rect">
            <a:avLst/>
          </a:prstGeom>
          <a:noFill/>
        </p:spPr>
        <p:txBody>
          <a:bodyPr wrap="none" rtlCol="0">
            <a:spAutoFit/>
          </a:bodyPr>
          <a:lstStyle/>
          <a:p>
            <a:pPr algn="ctr"/>
            <a:r>
              <a:rPr lang="tr-TR" sz="2400" dirty="0">
                <a:solidFill>
                  <a:srgbClr val="00B0F0"/>
                </a:solidFill>
              </a:rPr>
              <a:t>Cosmos Dil Modelleri Ailesi</a:t>
            </a:r>
            <a:endParaRPr lang="en-US" sz="2400" dirty="0">
              <a:solidFill>
                <a:srgbClr val="00B0F0"/>
              </a:solidFill>
            </a:endParaRPr>
          </a:p>
          <a:p>
            <a:pPr algn="ctr"/>
            <a:r>
              <a:rPr lang="en-US" sz="2400" dirty="0">
                <a:solidFill>
                  <a:srgbClr val="00B0F0"/>
                </a:solidFill>
              </a:rPr>
              <a:t>https://huggingface.co/ytu-ce-cosmos</a:t>
            </a:r>
            <a:endParaRPr lang="tr-TR" sz="2400" dirty="0">
              <a:solidFill>
                <a:srgbClr val="00B0F0"/>
              </a:solidFill>
            </a:endParaRPr>
          </a:p>
        </p:txBody>
      </p:sp>
      <p:pic>
        <p:nvPicPr>
          <p:cNvPr id="6" name="Picture 2" descr="https://huggingface.co/ytu-ce-cosmos/Turkish-Llama-8b-Instruct-v0.1/resolve/main/cosmosLLaMa2_r2.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30649" y="2213402"/>
            <a:ext cx="1922582" cy="31241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huggingface.co/ytu-ce-cosmos/Turkish-Llama-8b-DPO-v0.1/resolve/main/cosmosLLaMa2_r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53231" y="2184952"/>
            <a:ext cx="3570790" cy="20404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uggingface.co/ytu-ce-cosmos/turkish-gpt2-large-750m-instruct-v0.1/resolve/main/model_cove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40758" y="123511"/>
            <a:ext cx="2089891" cy="20898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huggingface.co/ytu-ce-cosmos/Turkish-LLaVA-v0.1/resolve/main/CosmosLLaVA.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53231" y="3939627"/>
            <a:ext cx="3570791" cy="2040452"/>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p:cNvPicPr>
            <a:picLocks noChangeAspect="1"/>
          </p:cNvPicPr>
          <p:nvPr/>
        </p:nvPicPr>
        <p:blipFill rotWithShape="1">
          <a:blip r:embed="rId7"/>
          <a:srcRect l="2795" t="14379" r="57059" b="14379"/>
          <a:stretch/>
        </p:blipFill>
        <p:spPr>
          <a:xfrm>
            <a:off x="9529334" y="123511"/>
            <a:ext cx="1900518" cy="1897038"/>
          </a:xfrm>
          <a:prstGeom prst="rect">
            <a:avLst/>
          </a:prstGeom>
        </p:spPr>
      </p:pic>
      <p:pic>
        <p:nvPicPr>
          <p:cNvPr id="3" name="Picture 2" descr="https://huggingface.co/ytu-ce-cosmos/turkish-e5-large/resolve/main/static/cov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0009" y="123511"/>
            <a:ext cx="2238234" cy="1259007"/>
          </a:xfrm>
          <a:prstGeom prst="rect">
            <a:avLst/>
          </a:prstGeom>
          <a:noFill/>
          <a:extLst>
            <a:ext uri="{909E8E84-426E-40DD-AFC4-6F175D3DCCD1}">
              <a14:hiddenFill xmlns:a14="http://schemas.microsoft.com/office/drawing/2010/main">
                <a:solidFill>
                  <a:srgbClr val="FFFFFF"/>
                </a:solidFill>
              </a14:hiddenFill>
            </a:ext>
          </a:extLst>
        </p:spPr>
      </p:pic>
      <p:pic>
        <p:nvPicPr>
          <p:cNvPr id="10" name="Resim 9">
            <a:extLst>
              <a:ext uri="{FF2B5EF4-FFF2-40B4-BE49-F238E27FC236}">
                <a16:creationId xmlns:a16="http://schemas.microsoft.com/office/drawing/2014/main" id="{96010CDE-72BE-421E-88C9-16D9A8FF5B40}"/>
              </a:ext>
            </a:extLst>
          </p:cNvPr>
          <p:cNvPicPr>
            <a:picLocks noChangeAspect="1"/>
          </p:cNvPicPr>
          <p:nvPr/>
        </p:nvPicPr>
        <p:blipFill>
          <a:blip r:embed="rId9"/>
          <a:stretch>
            <a:fillRect/>
          </a:stretch>
        </p:blipFill>
        <p:spPr>
          <a:xfrm>
            <a:off x="9178337" y="2020549"/>
            <a:ext cx="2602511" cy="2520789"/>
          </a:xfrm>
          <a:prstGeom prst="rect">
            <a:avLst/>
          </a:prstGeom>
        </p:spPr>
      </p:pic>
    </p:spTree>
    <p:extLst>
      <p:ext uri="{BB962C8B-B14F-4D97-AF65-F5344CB8AC3E}">
        <p14:creationId xmlns:p14="http://schemas.microsoft.com/office/powerpoint/2010/main" val="1693333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331916-6628-46C1-8CA7-F7F1A63A5A12}"/>
              </a:ext>
            </a:extLst>
          </p:cNvPr>
          <p:cNvSpPr>
            <a:spLocks noGrp="1"/>
          </p:cNvSpPr>
          <p:nvPr>
            <p:ph type="title"/>
          </p:nvPr>
        </p:nvSpPr>
        <p:spPr/>
        <p:txBody>
          <a:bodyPr/>
          <a:lstStyle/>
          <a:p>
            <a:r>
              <a:rPr lang="tr-TR" dirty="0"/>
              <a:t>Sırada ne var?</a:t>
            </a:r>
          </a:p>
        </p:txBody>
      </p:sp>
      <p:sp>
        <p:nvSpPr>
          <p:cNvPr id="3" name="İçerik Yer Tutucusu 2">
            <a:extLst>
              <a:ext uri="{FF2B5EF4-FFF2-40B4-BE49-F238E27FC236}">
                <a16:creationId xmlns:a16="http://schemas.microsoft.com/office/drawing/2014/main" id="{15D44BCC-AA0E-4535-AEB5-4B53470FFBB5}"/>
              </a:ext>
            </a:extLst>
          </p:cNvPr>
          <p:cNvSpPr>
            <a:spLocks noGrp="1"/>
          </p:cNvSpPr>
          <p:nvPr>
            <p:ph idx="1"/>
          </p:nvPr>
        </p:nvSpPr>
        <p:spPr/>
        <p:txBody>
          <a:bodyPr/>
          <a:lstStyle/>
          <a:p>
            <a:r>
              <a:rPr lang="tr-TR" dirty="0"/>
              <a:t>En iyi modelleri, başka modellerin çıktıları ile eğitemeyiz</a:t>
            </a:r>
          </a:p>
          <a:p>
            <a:r>
              <a:rPr lang="tr-TR" dirty="0"/>
              <a:t>Soru(n)</a:t>
            </a:r>
            <a:r>
              <a:rPr lang="tr-TR" dirty="0" err="1"/>
              <a:t>ların</a:t>
            </a:r>
            <a:r>
              <a:rPr lang="tr-TR" dirty="0"/>
              <a:t> keşfi</a:t>
            </a:r>
          </a:p>
          <a:p>
            <a:r>
              <a:rPr lang="tr-TR" dirty="0"/>
              <a:t>Değerlendirme fonksiyonlarının keşfi</a:t>
            </a:r>
          </a:p>
          <a:p>
            <a:r>
              <a:rPr lang="tr-TR" dirty="0"/>
              <a:t>Geri bildirim için birbirleriyle ve/veya çevre ile etkileşim </a:t>
            </a:r>
          </a:p>
          <a:p>
            <a:endParaRPr lang="tr-TR" dirty="0"/>
          </a:p>
        </p:txBody>
      </p:sp>
    </p:spTree>
    <p:extLst>
      <p:ext uri="{BB962C8B-B14F-4D97-AF65-F5344CB8AC3E}">
        <p14:creationId xmlns:p14="http://schemas.microsoft.com/office/powerpoint/2010/main" val="1073103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sz="4400" dirty="0"/>
              <a:t>Teşekkürler</a:t>
            </a:r>
          </a:p>
          <a:p>
            <a:r>
              <a:rPr lang="tr-TR" sz="4400" dirty="0"/>
              <a:t>Sorular?</a:t>
            </a:r>
          </a:p>
          <a:p>
            <a:endParaRPr lang="tr-TR" sz="4400" dirty="0"/>
          </a:p>
          <a:p>
            <a:r>
              <a:rPr lang="tr-TR" sz="4400" dirty="0"/>
              <a:t>Nasıl oluyor?</a:t>
            </a:r>
          </a:p>
        </p:txBody>
      </p:sp>
      <p:pic>
        <p:nvPicPr>
          <p:cNvPr id="4" name="Resim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53842" y="1825625"/>
            <a:ext cx="6315347" cy="3459407"/>
          </a:xfrm>
          <a:prstGeom prst="rect">
            <a:avLst/>
          </a:prstGeom>
        </p:spPr>
      </p:pic>
    </p:spTree>
    <p:extLst>
      <p:ext uri="{BB962C8B-B14F-4D97-AF65-F5344CB8AC3E}">
        <p14:creationId xmlns:p14="http://schemas.microsoft.com/office/powerpoint/2010/main" val="288120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EEEF41-2226-4843-B419-0B95CBC69C6F}"/>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A84EC6B8-1CDE-4397-A358-33B9BEFCF388}"/>
              </a:ext>
            </a:extLst>
          </p:cNvPr>
          <p:cNvSpPr>
            <a:spLocks noGrp="1"/>
          </p:cNvSpPr>
          <p:nvPr>
            <p:ph idx="1"/>
          </p:nvPr>
        </p:nvSpPr>
        <p:spPr/>
        <p:txBody>
          <a:bodyPr/>
          <a:lstStyle/>
          <a:p>
            <a:r>
              <a:rPr lang="tr-TR" dirty="0"/>
              <a:t>İçerik:</a:t>
            </a:r>
          </a:p>
          <a:p>
            <a:r>
              <a:rPr lang="tr-TR" dirty="0"/>
              <a:t>Dil modelleri eğitimi</a:t>
            </a:r>
          </a:p>
          <a:p>
            <a:r>
              <a:rPr lang="tr-TR" dirty="0"/>
              <a:t>Açık kaynak</a:t>
            </a:r>
          </a:p>
          <a:p>
            <a:r>
              <a:rPr lang="tr-TR" dirty="0"/>
              <a:t>Cosmos</a:t>
            </a:r>
          </a:p>
          <a:p>
            <a:r>
              <a:rPr lang="tr-TR" dirty="0"/>
              <a:t>Nasıl oluyor?</a:t>
            </a:r>
          </a:p>
          <a:p>
            <a:pPr marL="0" indent="0">
              <a:buNone/>
            </a:pPr>
            <a:endParaRPr lang="tr-TR" dirty="0"/>
          </a:p>
        </p:txBody>
      </p:sp>
    </p:spTree>
    <p:extLst>
      <p:ext uri="{BB962C8B-B14F-4D97-AF65-F5344CB8AC3E}">
        <p14:creationId xmlns:p14="http://schemas.microsoft.com/office/powerpoint/2010/main" val="2757821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826763"/>
            <a:ext cx="10515600" cy="1325563"/>
          </a:xfrm>
        </p:spPr>
        <p:txBody>
          <a:bodyPr>
            <a:normAutofit fontScale="90000"/>
          </a:bodyPr>
          <a:lstStyle/>
          <a:p>
            <a:r>
              <a:rPr lang="tr-TR" dirty="0"/>
              <a:t>Günümüzün en heyecan verici araştırma alanlarından biri: Dil Modelleri </a:t>
            </a:r>
            <a:br>
              <a:rPr lang="tr-TR" dirty="0"/>
            </a:br>
            <a:br>
              <a:rPr lang="tr-TR" dirty="0"/>
            </a:br>
            <a:r>
              <a:rPr lang="tr-TR" dirty="0"/>
              <a:t>Eğitim yöntemleri</a:t>
            </a:r>
          </a:p>
        </p:txBody>
      </p:sp>
      <p:sp>
        <p:nvSpPr>
          <p:cNvPr id="3" name="İçerik Yer Tutucusu 2"/>
          <p:cNvSpPr>
            <a:spLocks noGrp="1"/>
          </p:cNvSpPr>
          <p:nvPr>
            <p:ph idx="1"/>
          </p:nvPr>
        </p:nvSpPr>
        <p:spPr>
          <a:xfrm>
            <a:off x="514905" y="2669952"/>
            <a:ext cx="11443317" cy="2896348"/>
          </a:xfrm>
        </p:spPr>
        <p:txBody>
          <a:bodyPr>
            <a:normAutofit fontScale="92500" lnSpcReduction="20000"/>
          </a:bodyPr>
          <a:lstStyle/>
          <a:p>
            <a:r>
              <a:rPr lang="tr-TR" dirty="0"/>
              <a:t>Ön-eğitim: Sonrasını tahmin-</a:t>
            </a:r>
            <a:r>
              <a:rPr lang="tr-TR" dirty="0" err="1"/>
              <a:t>Next</a:t>
            </a:r>
            <a:r>
              <a:rPr lang="tr-TR" dirty="0"/>
              <a:t> </a:t>
            </a:r>
            <a:r>
              <a:rPr lang="tr-TR" dirty="0" err="1"/>
              <a:t>Token</a:t>
            </a:r>
            <a:r>
              <a:rPr lang="tr-TR" dirty="0"/>
              <a:t> </a:t>
            </a:r>
            <a:r>
              <a:rPr lang="tr-TR" dirty="0" err="1"/>
              <a:t>Prediction</a:t>
            </a:r>
            <a:endParaRPr lang="tr-TR" dirty="0"/>
          </a:p>
          <a:p>
            <a:pPr lvl="1"/>
            <a:r>
              <a:rPr lang="tr-TR" dirty="0"/>
              <a:t>Gereksinim: Derlem</a:t>
            </a:r>
          </a:p>
          <a:p>
            <a:r>
              <a:rPr lang="tr-TR" dirty="0"/>
              <a:t>Eğiticili Uyarlama-SFT  «şu girişe karşılık, şunu üret» </a:t>
            </a:r>
          </a:p>
          <a:p>
            <a:pPr lvl="1"/>
            <a:r>
              <a:rPr lang="tr-TR" dirty="0"/>
              <a:t>Gereksinim: (Soru, Cevap) ikilileri  </a:t>
            </a:r>
          </a:p>
          <a:p>
            <a:r>
              <a:rPr lang="tr-TR" dirty="0"/>
              <a:t>Eğiticili Tercih Öğrenme-DPO «şu girişe karşılık, şunu üret / üretme»</a:t>
            </a:r>
          </a:p>
          <a:p>
            <a:pPr lvl="1"/>
            <a:r>
              <a:rPr lang="tr-TR" dirty="0"/>
              <a:t>Gereksinim: (Soru, İyi cevap, Kötü cevap) üçlüleri  </a:t>
            </a:r>
          </a:p>
          <a:p>
            <a:r>
              <a:rPr lang="tr-TR" dirty="0"/>
              <a:t>Pekiştirmeli öğrenme «şu girişe karşılık, ürettiğin iyi / kötü»</a:t>
            </a:r>
          </a:p>
          <a:p>
            <a:pPr lvl="1"/>
            <a:r>
              <a:rPr lang="tr-TR" dirty="0"/>
              <a:t>Gereksinim: Soru, Cevabı değerlendirme mekanizması</a:t>
            </a:r>
          </a:p>
        </p:txBody>
      </p:sp>
      <p:sp>
        <p:nvSpPr>
          <p:cNvPr id="4" name="Metin kutusu 3"/>
          <p:cNvSpPr txBox="1"/>
          <p:nvPr/>
        </p:nvSpPr>
        <p:spPr>
          <a:xfrm>
            <a:off x="358588" y="5610691"/>
            <a:ext cx="10487295" cy="954107"/>
          </a:xfrm>
          <a:prstGeom prst="rect">
            <a:avLst/>
          </a:prstGeom>
          <a:noFill/>
        </p:spPr>
        <p:txBody>
          <a:bodyPr wrap="none" rtlCol="0">
            <a:spAutoFit/>
          </a:bodyPr>
          <a:lstStyle/>
          <a:p>
            <a:r>
              <a:rPr lang="tr-TR" sz="2800" dirty="0"/>
              <a:t>Veri kümesi kaynak türleri: </a:t>
            </a:r>
          </a:p>
          <a:p>
            <a:r>
              <a:rPr lang="tr-TR" sz="2800" dirty="0"/>
              <a:t>İnsan, diğer (daha başarılı?) makine, makinenin kendisi, araçlar, çevre?</a:t>
            </a:r>
          </a:p>
        </p:txBody>
      </p:sp>
    </p:spTree>
    <p:extLst>
      <p:ext uri="{BB962C8B-B14F-4D97-AF65-F5344CB8AC3E}">
        <p14:creationId xmlns:p14="http://schemas.microsoft.com/office/powerpoint/2010/main" val="340557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5"/>
            <a:ext cx="11174506" cy="1325563"/>
          </a:xfrm>
        </p:spPr>
        <p:txBody>
          <a:bodyPr/>
          <a:lstStyle/>
          <a:p>
            <a:r>
              <a:rPr lang="tr-TR" dirty="0">
                <a:solidFill>
                  <a:srgbClr val="FF0000"/>
                </a:solidFill>
              </a:rPr>
              <a:t>Neden açık erişimli Türkçe modeller üretmeliyiz?</a:t>
            </a:r>
          </a:p>
        </p:txBody>
      </p:sp>
      <p:sp>
        <p:nvSpPr>
          <p:cNvPr id="3" name="İçerik Yer Tutucusu 2"/>
          <p:cNvSpPr>
            <a:spLocks noGrp="1"/>
          </p:cNvSpPr>
          <p:nvPr>
            <p:ph idx="1"/>
          </p:nvPr>
        </p:nvSpPr>
        <p:spPr/>
        <p:txBody>
          <a:bodyPr/>
          <a:lstStyle/>
          <a:p>
            <a:r>
              <a:rPr lang="tr-TR" dirty="0"/>
              <a:t>Yakında </a:t>
            </a:r>
          </a:p>
          <a:p>
            <a:pPr lvl="1"/>
            <a:r>
              <a:rPr lang="tr-TR" dirty="0"/>
              <a:t>çok daha fazla verimizi isteyerek paylaşacağız (kazan kazan durumu)</a:t>
            </a:r>
          </a:p>
          <a:p>
            <a:pPr lvl="1"/>
            <a:r>
              <a:rPr lang="tr-TR" dirty="0"/>
              <a:t>çevremizde / dosyalarımızda gezmeye başlayacaklar</a:t>
            </a:r>
          </a:p>
          <a:p>
            <a:r>
              <a:rPr lang="tr-TR" dirty="0"/>
              <a:t>Geleceğin rekabeti sadece füzeler üzerinden değil  </a:t>
            </a:r>
          </a:p>
          <a:p>
            <a:r>
              <a:rPr lang="tr-TR" dirty="0"/>
              <a:t>Stratejik bir teknoloji, tren kaçmamalı</a:t>
            </a:r>
          </a:p>
          <a:p>
            <a:r>
              <a:rPr lang="tr-TR" dirty="0"/>
              <a:t>Çok dilli açık erişimli modellerin Türkçe başarıları </a:t>
            </a:r>
            <a:r>
              <a:rPr lang="tr-TR" dirty="0" err="1"/>
              <a:t>İngilizce’den</a:t>
            </a:r>
            <a:r>
              <a:rPr lang="tr-TR" dirty="0"/>
              <a:t> kötü (%50 / %70)</a:t>
            </a:r>
          </a:p>
          <a:p>
            <a:r>
              <a:rPr lang="tr-TR" dirty="0"/>
              <a:t>Açık erişim: ekosistem, hızlı başlangıç, hep birlikte gelişim</a:t>
            </a:r>
          </a:p>
          <a:p>
            <a:r>
              <a:rPr lang="tr-TR" dirty="0"/>
              <a:t>Özgünleştikçe kazanacağız </a:t>
            </a:r>
            <a:r>
              <a:rPr lang="tr-TR" dirty="0">
                <a:sym typeface="Wingdings" panose="05000000000000000000" pitchFamily="2" charset="2"/>
              </a:rPr>
              <a:t></a:t>
            </a:r>
          </a:p>
          <a:p>
            <a:pPr marL="0" indent="0">
              <a:buNone/>
            </a:pPr>
            <a:endParaRPr lang="tr-TR" dirty="0"/>
          </a:p>
        </p:txBody>
      </p:sp>
      <p:sp>
        <p:nvSpPr>
          <p:cNvPr id="5" name="Altbilgi Yer Tutucusu 3"/>
          <p:cNvSpPr>
            <a:spLocks noGrp="1"/>
          </p:cNvSpPr>
          <p:nvPr>
            <p:ph type="ftr" sz="quarter" idx="11"/>
          </p:nvPr>
        </p:nvSpPr>
        <p:spPr>
          <a:xfrm>
            <a:off x="4038600" y="6356350"/>
            <a:ext cx="4114800" cy="365125"/>
          </a:xfrm>
        </p:spPr>
        <p:txBody>
          <a:bodyPr/>
          <a:lstStyle/>
          <a:p>
            <a:r>
              <a:rPr lang="tr-TR" dirty="0"/>
              <a:t>Mehmet Fatih Amasyalı, YTÜ, Cosmos AI</a:t>
            </a:r>
          </a:p>
        </p:txBody>
      </p:sp>
    </p:spTree>
    <p:extLst>
      <p:ext uri="{BB962C8B-B14F-4D97-AF65-F5344CB8AC3E}">
        <p14:creationId xmlns:p14="http://schemas.microsoft.com/office/powerpoint/2010/main" val="2479075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Cosmos’da</a:t>
            </a:r>
            <a:r>
              <a:rPr lang="tr-TR" dirty="0"/>
              <a:t> neler yapıyoruz?</a:t>
            </a:r>
          </a:p>
        </p:txBody>
      </p:sp>
      <p:sp>
        <p:nvSpPr>
          <p:cNvPr id="3" name="İçerik Yer Tutucusu 2"/>
          <p:cNvSpPr>
            <a:spLocks noGrp="1"/>
          </p:cNvSpPr>
          <p:nvPr>
            <p:ph idx="1"/>
          </p:nvPr>
        </p:nvSpPr>
        <p:spPr/>
        <p:txBody>
          <a:bodyPr/>
          <a:lstStyle/>
          <a:p>
            <a:endParaRPr lang="tr-TR" sz="3200" dirty="0"/>
          </a:p>
          <a:p>
            <a:r>
              <a:rPr lang="tr-TR" sz="3200" dirty="0"/>
              <a:t>Ölçüyoruz</a:t>
            </a:r>
          </a:p>
          <a:p>
            <a:r>
              <a:rPr lang="tr-TR" sz="3200" dirty="0"/>
              <a:t>Veri kümesi oluşturuyoruz (</a:t>
            </a:r>
            <a:r>
              <a:rPr lang="tr-TR" sz="3200" dirty="0" err="1"/>
              <a:t>pre-training</a:t>
            </a:r>
            <a:r>
              <a:rPr lang="tr-TR" sz="3200" dirty="0"/>
              <a:t>, SFT, DPO)</a:t>
            </a:r>
          </a:p>
          <a:p>
            <a:r>
              <a:rPr lang="tr-TR" sz="3200" dirty="0"/>
              <a:t>Türkçe için modeller eğitiyoruz (LLM / VLM / </a:t>
            </a:r>
            <a:r>
              <a:rPr lang="tr-TR" sz="3200" dirty="0" err="1"/>
              <a:t>emb</a:t>
            </a:r>
            <a:r>
              <a:rPr lang="tr-TR" sz="3200" dirty="0"/>
              <a:t>. / LRM)</a:t>
            </a:r>
          </a:p>
          <a:p>
            <a:r>
              <a:rPr lang="tr-TR" sz="3200" dirty="0"/>
              <a:t>Algoritmalar geliştiriyoruz (</a:t>
            </a:r>
            <a:r>
              <a:rPr lang="tr-TR" sz="3200" dirty="0" err="1"/>
              <a:t>cyclical</a:t>
            </a:r>
            <a:r>
              <a:rPr lang="tr-TR" sz="3200" dirty="0"/>
              <a:t> </a:t>
            </a:r>
            <a:r>
              <a:rPr lang="tr-TR" sz="3200" dirty="0" err="1"/>
              <a:t>curriculum</a:t>
            </a:r>
            <a:r>
              <a:rPr lang="tr-TR" sz="3200" dirty="0"/>
              <a:t>, </a:t>
            </a:r>
            <a:r>
              <a:rPr lang="tr-TR" sz="3200" dirty="0" err="1"/>
              <a:t>adaptif</a:t>
            </a:r>
            <a:r>
              <a:rPr lang="tr-TR" sz="3200" dirty="0"/>
              <a:t>-K, </a:t>
            </a:r>
            <a:r>
              <a:rPr lang="tr-TR" sz="3200" dirty="0" err="1"/>
              <a:t>cyclical</a:t>
            </a:r>
            <a:r>
              <a:rPr lang="tr-TR" sz="3200" dirty="0"/>
              <a:t> </a:t>
            </a:r>
            <a:r>
              <a:rPr lang="tr-TR" sz="3200" dirty="0" err="1"/>
              <a:t>pre-training</a:t>
            </a:r>
            <a:r>
              <a:rPr lang="tr-TR" sz="3200" dirty="0"/>
              <a:t>, KAFA </a:t>
            </a:r>
            <a:r>
              <a:rPr lang="tr-TR" sz="3200" dirty="0" err="1"/>
              <a:t>merge</a:t>
            </a:r>
            <a:r>
              <a:rPr lang="tr-TR" sz="3200" dirty="0"/>
              <a:t>) </a:t>
            </a:r>
          </a:p>
          <a:p>
            <a:endParaRPr lang="tr-TR" sz="3200" dirty="0"/>
          </a:p>
          <a:p>
            <a:endParaRPr lang="tr-TR" dirty="0"/>
          </a:p>
        </p:txBody>
      </p:sp>
      <p:pic>
        <p:nvPicPr>
          <p:cNvPr id="4" name="Picture 2" descr="No alt text provided for this imag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823269" y="-1"/>
            <a:ext cx="2368731" cy="236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772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en-US" dirty="0" err="1">
                <a:solidFill>
                  <a:srgbClr val="FF0000"/>
                </a:solidFill>
              </a:rPr>
              <a:t>Ölçüm</a:t>
            </a:r>
            <a:r>
              <a:rPr lang="en-US" dirty="0">
                <a:solidFill>
                  <a:srgbClr val="FF0000"/>
                </a:solidFill>
              </a:rPr>
              <a:t>/ </a:t>
            </a:r>
            <a:r>
              <a:rPr lang="en-US" dirty="0" err="1">
                <a:solidFill>
                  <a:srgbClr val="FF0000"/>
                </a:solidFill>
              </a:rPr>
              <a:t>Değerlendirme</a:t>
            </a:r>
            <a:r>
              <a:rPr lang="en-US" dirty="0">
                <a:solidFill>
                  <a:srgbClr val="FF0000"/>
                </a:solidFill>
              </a:rPr>
              <a:t> </a:t>
            </a:r>
            <a:r>
              <a:rPr lang="en-US" dirty="0" err="1">
                <a:solidFill>
                  <a:srgbClr val="FF0000"/>
                </a:solidFill>
              </a:rPr>
              <a:t>yöntemleri</a:t>
            </a:r>
            <a:endParaRPr lang="en-US" dirty="0">
              <a:solidFill>
                <a:srgbClr val="FF0000"/>
              </a:solidFill>
            </a:endParaRPr>
          </a:p>
        </p:txBody>
      </p:sp>
      <p:sp>
        <p:nvSpPr>
          <p:cNvPr id="4" name="Metin kutusu 3"/>
          <p:cNvSpPr txBox="1"/>
          <p:nvPr/>
        </p:nvSpPr>
        <p:spPr>
          <a:xfrm>
            <a:off x="357052" y="1889760"/>
            <a:ext cx="4598126" cy="2031325"/>
          </a:xfrm>
          <a:prstGeom prst="rect">
            <a:avLst/>
          </a:prstGeom>
          <a:noFill/>
        </p:spPr>
        <p:txBody>
          <a:bodyPr wrap="square" rtlCol="0">
            <a:spAutoFit/>
          </a:bodyPr>
          <a:lstStyle/>
          <a:p>
            <a:r>
              <a:rPr lang="en-US" dirty="0" err="1">
                <a:solidFill>
                  <a:srgbClr val="FF0000"/>
                </a:solidFill>
              </a:rPr>
              <a:t>Önceden</a:t>
            </a:r>
            <a:r>
              <a:rPr lang="en-US" dirty="0">
                <a:solidFill>
                  <a:srgbClr val="FF0000"/>
                </a:solidFill>
              </a:rPr>
              <a:t> </a:t>
            </a:r>
            <a:r>
              <a:rPr lang="en-US" dirty="0" err="1">
                <a:solidFill>
                  <a:srgbClr val="FF0000"/>
                </a:solidFill>
              </a:rPr>
              <a:t>tanımlı</a:t>
            </a:r>
            <a:endParaRPr lang="en-US" dirty="0">
              <a:solidFill>
                <a:srgbClr val="FF0000"/>
              </a:solidFill>
            </a:endParaRPr>
          </a:p>
          <a:p>
            <a:r>
              <a:rPr lang="en-US" dirty="0" err="1">
                <a:solidFill>
                  <a:srgbClr val="FF0000"/>
                </a:solidFill>
              </a:rPr>
              <a:t>çoktan</a:t>
            </a:r>
            <a:r>
              <a:rPr lang="en-US" dirty="0">
                <a:solidFill>
                  <a:srgbClr val="FF0000"/>
                </a:solidFill>
              </a:rPr>
              <a:t> </a:t>
            </a:r>
            <a:r>
              <a:rPr lang="en-US" dirty="0" err="1">
                <a:solidFill>
                  <a:srgbClr val="FF0000"/>
                </a:solidFill>
              </a:rPr>
              <a:t>seçmeli</a:t>
            </a:r>
            <a:r>
              <a:rPr lang="en-US" dirty="0">
                <a:solidFill>
                  <a:srgbClr val="FF0000"/>
                </a:solidFill>
              </a:rPr>
              <a:t> </a:t>
            </a:r>
            <a:r>
              <a:rPr lang="en-US" dirty="0" err="1">
                <a:solidFill>
                  <a:srgbClr val="FF0000"/>
                </a:solidFill>
              </a:rPr>
              <a:t>sorular</a:t>
            </a:r>
            <a:r>
              <a:rPr lang="en-US" dirty="0">
                <a:solidFill>
                  <a:srgbClr val="FF0000"/>
                </a:solidFill>
              </a:rPr>
              <a:t> </a:t>
            </a:r>
          </a:p>
          <a:p>
            <a:endParaRPr lang="en-US" dirty="0"/>
          </a:p>
          <a:p>
            <a:r>
              <a:rPr lang="en-US" dirty="0" err="1"/>
              <a:t>Önceden</a:t>
            </a:r>
            <a:r>
              <a:rPr lang="en-US" dirty="0"/>
              <a:t> </a:t>
            </a:r>
            <a:r>
              <a:rPr lang="en-US" dirty="0" err="1"/>
              <a:t>tanımlı</a:t>
            </a:r>
            <a:r>
              <a:rPr lang="en-US" dirty="0"/>
              <a:t> </a:t>
            </a:r>
          </a:p>
          <a:p>
            <a:r>
              <a:rPr lang="en-US" dirty="0" err="1"/>
              <a:t>cevap</a:t>
            </a:r>
            <a:r>
              <a:rPr lang="en-US" dirty="0"/>
              <a:t> </a:t>
            </a:r>
            <a:r>
              <a:rPr lang="en-US" dirty="0" err="1"/>
              <a:t>metinleri</a:t>
            </a:r>
            <a:r>
              <a:rPr lang="en-US" dirty="0"/>
              <a:t>:</a:t>
            </a:r>
          </a:p>
          <a:p>
            <a:r>
              <a:rPr lang="en-US" dirty="0"/>
              <a:t>BLEU / Rouge</a:t>
            </a:r>
          </a:p>
          <a:p>
            <a:endParaRPr lang="en-US" dirty="0"/>
          </a:p>
        </p:txBody>
      </p:sp>
      <p:pic>
        <p:nvPicPr>
          <p:cNvPr id="3" name="Resim 2"/>
          <p:cNvPicPr>
            <a:picLocks noChangeAspect="1"/>
          </p:cNvPicPr>
          <p:nvPr/>
        </p:nvPicPr>
        <p:blipFill rotWithShape="1">
          <a:blip r:embed="rId2"/>
          <a:srcRect t="6013" r="8235"/>
          <a:stretch/>
        </p:blipFill>
        <p:spPr>
          <a:xfrm>
            <a:off x="2761129" y="1516486"/>
            <a:ext cx="8695765" cy="5009820"/>
          </a:xfrm>
          <a:prstGeom prst="rect">
            <a:avLst/>
          </a:prstGeom>
        </p:spPr>
      </p:pic>
    </p:spTree>
    <p:extLst>
      <p:ext uri="{BB962C8B-B14F-4D97-AF65-F5344CB8AC3E}">
        <p14:creationId xmlns:p14="http://schemas.microsoft.com/office/powerpoint/2010/main" val="1874782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922098" y="1833265"/>
            <a:ext cx="10515600" cy="4351338"/>
          </a:xfrm>
        </p:spPr>
        <p:txBody>
          <a:bodyPr/>
          <a:lstStyle/>
          <a:p>
            <a:r>
              <a:rPr lang="tr-TR" dirty="0"/>
              <a:t>İnsan değerlendirmesi </a:t>
            </a:r>
          </a:p>
          <a:p>
            <a:pPr marL="0" indent="0">
              <a:buNone/>
            </a:pPr>
            <a:r>
              <a:rPr lang="tr-TR" dirty="0"/>
              <a:t>Chat arena</a:t>
            </a:r>
          </a:p>
          <a:p>
            <a:endParaRPr lang="tr-TR" dirty="0"/>
          </a:p>
          <a:p>
            <a:r>
              <a:rPr lang="tr-TR" dirty="0"/>
              <a:t>GPT4 değerlendirmesi</a:t>
            </a:r>
          </a:p>
          <a:p>
            <a:endParaRPr lang="tr-TR" dirty="0"/>
          </a:p>
        </p:txBody>
      </p:sp>
      <p:pic>
        <p:nvPicPr>
          <p:cNvPr id="4" name="Resim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60690" y="4356961"/>
            <a:ext cx="3823064" cy="1970219"/>
          </a:xfrm>
          <a:prstGeom prst="rect">
            <a:avLst/>
          </a:prstGeom>
        </p:spPr>
      </p:pic>
      <p:pic>
        <p:nvPicPr>
          <p:cNvPr id="5" name="Resim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10713" y="910081"/>
            <a:ext cx="4772528" cy="2234650"/>
          </a:xfrm>
          <a:prstGeom prst="rect">
            <a:avLst/>
          </a:prstGeom>
        </p:spPr>
      </p:pic>
      <p:pic>
        <p:nvPicPr>
          <p:cNvPr id="7" name="Resim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51862" y="3516700"/>
            <a:ext cx="4959672" cy="2810480"/>
          </a:xfrm>
          <a:prstGeom prst="rect">
            <a:avLst/>
          </a:prstGeom>
        </p:spPr>
      </p:pic>
    </p:spTree>
    <p:extLst>
      <p:ext uri="{BB962C8B-B14F-4D97-AF65-F5344CB8AC3E}">
        <p14:creationId xmlns:p14="http://schemas.microsoft.com/office/powerpoint/2010/main" val="2331441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solidFill>
                  <a:srgbClr val="FF0000"/>
                </a:solidFill>
              </a:rPr>
              <a:t>Erişim Destekli Üretim (RAG)</a:t>
            </a:r>
            <a:br>
              <a:rPr lang="tr-TR" dirty="0">
                <a:solidFill>
                  <a:srgbClr val="FF0000"/>
                </a:solidFill>
              </a:rPr>
            </a:br>
            <a:r>
              <a:rPr lang="tr-TR" dirty="0" err="1">
                <a:solidFill>
                  <a:srgbClr val="FF0000"/>
                </a:solidFill>
              </a:rPr>
              <a:t>Turkish-colbert</a:t>
            </a:r>
            <a:endParaRPr lang="tr-TR" dirty="0">
              <a:solidFill>
                <a:srgbClr val="FF0000"/>
              </a:solidFill>
            </a:endParaRPr>
          </a:p>
        </p:txBody>
      </p:sp>
      <p:pic>
        <p:nvPicPr>
          <p:cNvPr id="4" name="Resim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8470" y="3019659"/>
            <a:ext cx="5800166" cy="2644588"/>
          </a:xfrm>
          <a:prstGeom prst="rect">
            <a:avLst/>
          </a:prstGeom>
        </p:spPr>
      </p:pic>
      <p:sp>
        <p:nvSpPr>
          <p:cNvPr id="5" name="Metin kutusu 4"/>
          <p:cNvSpPr txBox="1"/>
          <p:nvPr/>
        </p:nvSpPr>
        <p:spPr>
          <a:xfrm>
            <a:off x="5468470" y="1895398"/>
            <a:ext cx="3867277" cy="369332"/>
          </a:xfrm>
          <a:prstGeom prst="rect">
            <a:avLst/>
          </a:prstGeom>
          <a:noFill/>
        </p:spPr>
        <p:txBody>
          <a:bodyPr wrap="none" rtlCol="0">
            <a:spAutoFit/>
          </a:bodyPr>
          <a:lstStyle/>
          <a:p>
            <a:r>
              <a:rPr lang="en-US" dirty="0" err="1"/>
              <a:t>Soru</a:t>
            </a:r>
            <a:r>
              <a:rPr lang="en-US" dirty="0"/>
              <a:t> </a:t>
            </a:r>
            <a:r>
              <a:rPr lang="en-US" dirty="0" err="1"/>
              <a:t>cevap</a:t>
            </a:r>
            <a:r>
              <a:rPr lang="en-US" dirty="0"/>
              <a:t> </a:t>
            </a:r>
            <a:r>
              <a:rPr lang="en-US" dirty="0" err="1"/>
              <a:t>ikilileri</a:t>
            </a:r>
            <a:r>
              <a:rPr lang="tr-TR" dirty="0"/>
              <a:t> ile </a:t>
            </a:r>
            <a:r>
              <a:rPr lang="tr-TR" dirty="0" err="1"/>
              <a:t>karşıtsal</a:t>
            </a:r>
            <a:r>
              <a:rPr lang="tr-TR" dirty="0"/>
              <a:t> öğrenme</a:t>
            </a:r>
            <a:endParaRPr lang="en-US" dirty="0"/>
          </a:p>
        </p:txBody>
      </p:sp>
      <p:pic>
        <p:nvPicPr>
          <p:cNvPr id="6" name="Resim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5088" y="2838772"/>
            <a:ext cx="3794457" cy="2406932"/>
          </a:xfrm>
          <a:prstGeom prst="rect">
            <a:avLst/>
          </a:prstGeom>
        </p:spPr>
      </p:pic>
    </p:spTree>
    <p:extLst>
      <p:ext uri="{BB962C8B-B14F-4D97-AF65-F5344CB8AC3E}">
        <p14:creationId xmlns:p14="http://schemas.microsoft.com/office/powerpoint/2010/main" val="252848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err="1"/>
              <a:t>LLaVA</a:t>
            </a:r>
            <a:r>
              <a:rPr lang="tr-TR" b="1" dirty="0"/>
              <a:t>: </a:t>
            </a:r>
            <a:r>
              <a:rPr lang="tr-TR" b="1" dirty="0" err="1"/>
              <a:t>Large</a:t>
            </a:r>
            <a:r>
              <a:rPr lang="tr-TR" b="1" dirty="0"/>
              <a:t> Language </a:t>
            </a:r>
            <a:r>
              <a:rPr lang="tr-TR" b="1" dirty="0" err="1"/>
              <a:t>and</a:t>
            </a:r>
            <a:r>
              <a:rPr lang="tr-TR" b="1" dirty="0"/>
              <a:t> </a:t>
            </a:r>
            <a:r>
              <a:rPr lang="tr-TR" b="1" dirty="0" err="1"/>
              <a:t>Vision</a:t>
            </a:r>
            <a:r>
              <a:rPr lang="tr-TR" b="1" dirty="0"/>
              <a:t> </a:t>
            </a:r>
            <a:r>
              <a:rPr lang="tr-TR" b="1" dirty="0" err="1"/>
              <a:t>Assistant</a:t>
            </a:r>
            <a:endParaRPr lang="tr-TR" dirty="0"/>
          </a:p>
        </p:txBody>
      </p:sp>
      <p:sp>
        <p:nvSpPr>
          <p:cNvPr id="3" name="İçerik Yer Tutucusu 2"/>
          <p:cNvSpPr>
            <a:spLocks noGrp="1"/>
          </p:cNvSpPr>
          <p:nvPr>
            <p:ph idx="1"/>
          </p:nvPr>
        </p:nvSpPr>
        <p:spPr>
          <a:xfrm>
            <a:off x="838200" y="1825625"/>
            <a:ext cx="4074459" cy="4351338"/>
          </a:xfrm>
        </p:spPr>
        <p:txBody>
          <a:bodyPr>
            <a:normAutofit lnSpcReduction="10000"/>
          </a:bodyPr>
          <a:lstStyle/>
          <a:p>
            <a:r>
              <a:rPr lang="tr-TR" dirty="0"/>
              <a:t>3 temel bileşen</a:t>
            </a:r>
          </a:p>
          <a:p>
            <a:r>
              <a:rPr lang="tr-TR" dirty="0"/>
              <a:t>G</a:t>
            </a:r>
            <a:r>
              <a:rPr lang="en-US" dirty="0"/>
              <a:t>ö</a:t>
            </a:r>
            <a:r>
              <a:rPr lang="tr-TR" dirty="0" err="1"/>
              <a:t>rüntü</a:t>
            </a:r>
            <a:r>
              <a:rPr lang="tr-TR" dirty="0"/>
              <a:t> </a:t>
            </a:r>
            <a:r>
              <a:rPr lang="tr-TR" dirty="0" err="1"/>
              <a:t>Kodlayıcısı</a:t>
            </a:r>
            <a:r>
              <a:rPr lang="tr-TR" dirty="0"/>
              <a:t> (</a:t>
            </a:r>
            <a:r>
              <a:rPr lang="tr-TR" dirty="0">
                <a:hlinkClick r:id="rId2"/>
              </a:rPr>
              <a:t>CLIP </a:t>
            </a:r>
            <a:r>
              <a:rPr lang="tr-TR" dirty="0" err="1">
                <a:hlinkClick r:id="rId2"/>
              </a:rPr>
              <a:t>ViT</a:t>
            </a:r>
            <a:r>
              <a:rPr lang="tr-TR" dirty="0">
                <a:hlinkClick r:id="rId2"/>
              </a:rPr>
              <a:t>-L/14</a:t>
            </a:r>
            <a:r>
              <a:rPr lang="tr-TR" dirty="0"/>
              <a:t> )</a:t>
            </a:r>
          </a:p>
          <a:p>
            <a:r>
              <a:rPr lang="tr-TR" dirty="0"/>
              <a:t>Projeksiyon Matrisi (W)</a:t>
            </a:r>
          </a:p>
          <a:p>
            <a:r>
              <a:rPr lang="tr-TR" dirty="0"/>
              <a:t>Büyük Dil Modeli</a:t>
            </a:r>
          </a:p>
          <a:p>
            <a:endParaRPr lang="tr-TR" dirty="0"/>
          </a:p>
          <a:p>
            <a:r>
              <a:rPr lang="tr-TR" dirty="0"/>
              <a:t>2 aşamalı eğitim:</a:t>
            </a:r>
          </a:p>
          <a:p>
            <a:r>
              <a:rPr lang="tr-TR" dirty="0"/>
              <a:t>Ön-eğitim: sadece W</a:t>
            </a:r>
          </a:p>
          <a:p>
            <a:r>
              <a:rPr lang="tr-TR" dirty="0" err="1"/>
              <a:t>Finetuning</a:t>
            </a:r>
            <a:r>
              <a:rPr lang="tr-TR" dirty="0"/>
              <a:t>: W ve LLM</a:t>
            </a:r>
          </a:p>
        </p:txBody>
      </p:sp>
      <p:sp>
        <p:nvSpPr>
          <p:cNvPr id="4" name="Metin kutusu 3"/>
          <p:cNvSpPr txBox="1"/>
          <p:nvPr/>
        </p:nvSpPr>
        <p:spPr>
          <a:xfrm>
            <a:off x="49306" y="6488668"/>
            <a:ext cx="2855205" cy="369332"/>
          </a:xfrm>
          <a:prstGeom prst="rect">
            <a:avLst/>
          </a:prstGeom>
          <a:noFill/>
        </p:spPr>
        <p:txBody>
          <a:bodyPr wrap="none" rtlCol="0">
            <a:spAutoFit/>
          </a:bodyPr>
          <a:lstStyle/>
          <a:p>
            <a:r>
              <a:rPr lang="tr-TR" dirty="0"/>
              <a:t>[*] https://llava-vl.github.io/</a:t>
            </a:r>
          </a:p>
        </p:txBody>
      </p:sp>
      <p:pic>
        <p:nvPicPr>
          <p:cNvPr id="5" name="Resim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90565" y="1690688"/>
            <a:ext cx="6087035" cy="2129000"/>
          </a:xfrm>
          <a:prstGeom prst="rect">
            <a:avLst/>
          </a:prstGeom>
        </p:spPr>
      </p:pic>
      <p:sp>
        <p:nvSpPr>
          <p:cNvPr id="6" name="Metin kutusu 5"/>
          <p:cNvSpPr txBox="1"/>
          <p:nvPr/>
        </p:nvSpPr>
        <p:spPr>
          <a:xfrm>
            <a:off x="5002306" y="5279323"/>
            <a:ext cx="3106107" cy="369332"/>
          </a:xfrm>
          <a:prstGeom prst="rect">
            <a:avLst/>
          </a:prstGeom>
          <a:noFill/>
        </p:spPr>
        <p:txBody>
          <a:bodyPr wrap="none" rtlCol="0">
            <a:spAutoFit/>
          </a:bodyPr>
          <a:lstStyle/>
          <a:p>
            <a:r>
              <a:rPr lang="tr-TR" dirty="0"/>
              <a:t>https://openai.com/index/clip/</a:t>
            </a:r>
          </a:p>
        </p:txBody>
      </p:sp>
      <p:pic>
        <p:nvPicPr>
          <p:cNvPr id="7" name="Resim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987553" y="4159624"/>
            <a:ext cx="3747247" cy="2608730"/>
          </a:xfrm>
          <a:prstGeom prst="rect">
            <a:avLst/>
          </a:prstGeom>
        </p:spPr>
      </p:pic>
      <p:cxnSp>
        <p:nvCxnSpPr>
          <p:cNvPr id="9" name="Düz Ok Bağlayıcısı 8"/>
          <p:cNvCxnSpPr/>
          <p:nvPr/>
        </p:nvCxnSpPr>
        <p:spPr>
          <a:xfrm>
            <a:off x="4356847" y="2755188"/>
            <a:ext cx="2017059" cy="25241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43464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3531</TotalTime>
  <Words>954</Words>
  <Application>Microsoft Office PowerPoint</Application>
  <PresentationFormat>Geniş ekran</PresentationFormat>
  <Paragraphs>91</Paragraphs>
  <Slides>17</Slides>
  <Notes>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17</vt:i4>
      </vt:variant>
    </vt:vector>
  </HeadingPairs>
  <TitlesOfParts>
    <vt:vector size="24" baseType="lpstr">
      <vt:lpstr>-apple-system</vt:lpstr>
      <vt:lpstr>Arial</vt:lpstr>
      <vt:lpstr>Arial Black</vt:lpstr>
      <vt:lpstr>Bahnschrift SemiBold Condensed</vt:lpstr>
      <vt:lpstr>Calibri</vt:lpstr>
      <vt:lpstr>Calibri Light</vt:lpstr>
      <vt:lpstr>Office Teması</vt:lpstr>
      <vt:lpstr>PowerPoint Sunusu</vt:lpstr>
      <vt:lpstr>PowerPoint Sunusu</vt:lpstr>
      <vt:lpstr>Günümüzün en heyecan verici araştırma alanlarından biri: Dil Modelleri   Eğitim yöntemleri</vt:lpstr>
      <vt:lpstr>Neden açık erişimli Türkçe modeller üretmeliyiz?</vt:lpstr>
      <vt:lpstr>Cosmos’da neler yapıyoruz?</vt:lpstr>
      <vt:lpstr>Ölçüm/ Değerlendirme yöntemleri</vt:lpstr>
      <vt:lpstr>PowerPoint Sunusu</vt:lpstr>
      <vt:lpstr>Erişim Destekli Üretim (RAG) Turkish-colbert</vt:lpstr>
      <vt:lpstr>LLaVA: Large Language and Vision Assistant</vt:lpstr>
      <vt:lpstr>Cosmos-LLaVA: Chatting with the Visual</vt:lpstr>
      <vt:lpstr>Cosmos-DPO</vt:lpstr>
      <vt:lpstr>PowerPoint Sunusu</vt:lpstr>
      <vt:lpstr>PowerPoint Sunusu</vt:lpstr>
      <vt:lpstr>PowerPoint Sunusu</vt:lpstr>
      <vt:lpstr>PowerPoint Sunusu</vt:lpstr>
      <vt:lpstr>Sırada ne var?</vt:lpstr>
      <vt:lpstr>PowerPoint Sunusu</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Project_SOTS</dc:title>
  <dc:creator>FATiH</dc:creator>
  <cp:lastModifiedBy>YOGA 7</cp:lastModifiedBy>
  <cp:revision>274</cp:revision>
  <dcterms:created xsi:type="dcterms:W3CDTF">2021-02-01T21:48:10Z</dcterms:created>
  <dcterms:modified xsi:type="dcterms:W3CDTF">2025-09-14T11:17:34Z</dcterms:modified>
</cp:coreProperties>
</file>